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sldIdLst>
    <p:sldId id="256" r:id="rId2"/>
    <p:sldId id="1100" r:id="rId3"/>
    <p:sldId id="1101" r:id="rId4"/>
    <p:sldId id="864" r:id="rId5"/>
    <p:sldId id="1086" r:id="rId6"/>
    <p:sldId id="1104" r:id="rId7"/>
    <p:sldId id="1105" r:id="rId8"/>
    <p:sldId id="1106" r:id="rId9"/>
    <p:sldId id="1108" r:id="rId10"/>
    <p:sldId id="1107" r:id="rId11"/>
    <p:sldId id="1109" r:id="rId12"/>
    <p:sldId id="1110" r:id="rId13"/>
    <p:sldId id="1113" r:id="rId14"/>
    <p:sldId id="1111" r:id="rId15"/>
    <p:sldId id="1112" r:id="rId16"/>
    <p:sldId id="1114" r:id="rId17"/>
    <p:sldId id="1117" r:id="rId18"/>
    <p:sldId id="1115" r:id="rId19"/>
    <p:sldId id="1118" r:id="rId20"/>
    <p:sldId id="1119" r:id="rId21"/>
    <p:sldId id="1120" r:id="rId22"/>
    <p:sldId id="1121" r:id="rId23"/>
    <p:sldId id="1123" r:id="rId24"/>
    <p:sldId id="1122" r:id="rId25"/>
    <p:sldId id="1124" r:id="rId26"/>
    <p:sldId id="1125" r:id="rId27"/>
    <p:sldId id="1126" r:id="rId28"/>
    <p:sldId id="1127" r:id="rId29"/>
    <p:sldId id="1128" r:id="rId30"/>
    <p:sldId id="1129" r:id="rId31"/>
    <p:sldId id="1130" r:id="rId32"/>
    <p:sldId id="1131" r:id="rId33"/>
    <p:sldId id="1132" r:id="rId34"/>
    <p:sldId id="1133" r:id="rId35"/>
    <p:sldId id="1134" r:id="rId36"/>
    <p:sldId id="894" r:id="rId37"/>
    <p:sldId id="1135" r:id="rId38"/>
    <p:sldId id="1136" r:id="rId39"/>
    <p:sldId id="1137" r:id="rId40"/>
    <p:sldId id="1139" r:id="rId41"/>
    <p:sldId id="1138" r:id="rId42"/>
    <p:sldId id="1140" r:id="rId43"/>
    <p:sldId id="1141" r:id="rId44"/>
    <p:sldId id="1142" r:id="rId45"/>
    <p:sldId id="1143" r:id="rId46"/>
    <p:sldId id="1144" r:id="rId47"/>
    <p:sldId id="1145" r:id="rId48"/>
    <p:sldId id="1146" r:id="rId49"/>
    <p:sldId id="1147" r:id="rId50"/>
    <p:sldId id="1152" r:id="rId51"/>
    <p:sldId id="1149" r:id="rId52"/>
    <p:sldId id="1148" r:id="rId53"/>
    <p:sldId id="1150" r:id="rId54"/>
    <p:sldId id="1153" r:id="rId55"/>
    <p:sldId id="1154" r:id="rId56"/>
    <p:sldId id="1155" r:id="rId57"/>
    <p:sldId id="297" r:id="rId58"/>
  </p:sldIdLst>
  <p:sldSz cx="12192000" cy="6858000"/>
  <p:notesSz cx="6858000" cy="9144000"/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6">
          <p15:clr>
            <a:srgbClr val="A4A3A4"/>
          </p15:clr>
        </p15:guide>
        <p15:guide id="2" pos="392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8" d="100"/>
          <a:sy n="78" d="100"/>
        </p:scale>
        <p:origin x="140" y="52"/>
      </p:cViewPr>
      <p:guideLst>
        <p:guide orient="horz" pos="2236"/>
        <p:guide pos="39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F67BC-BC70-47E3-9920-B32EAADB9F16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38958-0A5F-41DA-A109-3DA1F62D05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6640" y="0"/>
            <a:ext cx="977986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23215" y="183053"/>
            <a:ext cx="579120" cy="528320"/>
            <a:chOff x="3667760" y="203200"/>
            <a:chExt cx="579120" cy="528320"/>
          </a:xfrm>
        </p:grpSpPr>
        <p:sp>
          <p:nvSpPr>
            <p:cNvPr id="4" name="矩形 3"/>
            <p:cNvSpPr/>
            <p:nvPr/>
          </p:nvSpPr>
          <p:spPr>
            <a:xfrm>
              <a:off x="3667760" y="203200"/>
              <a:ext cx="447040" cy="44704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830320" y="314960"/>
              <a:ext cx="416560" cy="41656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10"/>
          <p:cNvSpPr txBox="1"/>
          <p:nvPr userDrawn="1"/>
        </p:nvSpPr>
        <p:spPr>
          <a:xfrm>
            <a:off x="1995805" y="1332230"/>
            <a:ext cx="9892665" cy="5525770"/>
          </a:xfrm>
          <a:prstGeom prst="rect">
            <a:avLst/>
          </a:prstGeom>
          <a:noFill/>
        </p:spPr>
        <p:txBody>
          <a:bodyPr wrap="squar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l" eaLnBrk="1" hangingPunct="1">
              <a:buFont typeface="Wingdings" panose="05000000000000000000" charset="0"/>
              <a:buChar char="Ø"/>
              <a:defRPr/>
            </a:pPr>
            <a:r>
              <a:rPr lang="zh-CN" altLang="en-US" sz="4400" b="1" dirty="0">
                <a:solidFill>
                  <a:schemeClr val="bg1"/>
                </a:solidFill>
                <a:sym typeface="+mn-ea"/>
              </a:rPr>
              <a:t>了解中文信息处理领域的主要工作内容。</a:t>
            </a:r>
          </a:p>
          <a:p>
            <a:pPr marL="1200150" lvl="1" indent="-742950" algn="l" eaLnBrk="1" hangingPunct="1">
              <a:buFont typeface="Wingdings" panose="05000000000000000000" charset="0"/>
              <a:buChar char="Ø"/>
              <a:defRPr/>
            </a:pP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1</a:t>
            </a:r>
          </a:p>
          <a:p>
            <a:pPr marL="1200150" lvl="1" indent="-742950" algn="l" eaLnBrk="1" hangingPunct="1">
              <a:buFont typeface="Wingdings" panose="05000000000000000000" charset="0"/>
              <a:buChar char="Ø"/>
              <a:defRPr/>
            </a:pP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2</a:t>
            </a:r>
          </a:p>
          <a:p>
            <a:pPr marL="1200150" lvl="1" indent="-742950" algn="l" eaLnBrk="1" hangingPunct="1">
              <a:buFont typeface="Wingdings" panose="05000000000000000000" charset="0"/>
              <a:buChar char="Ø"/>
              <a:defRPr/>
            </a:pP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  <a:p>
            <a:pPr marL="742950" indent="-742950" algn="l" eaLnBrk="1" hangingPunct="1">
              <a:buFont typeface="Wingdings" panose="05000000000000000000" charset="0"/>
              <a:buChar char="Ø"/>
              <a:defRPr/>
            </a:pPr>
            <a:r>
              <a:rPr lang="zh-CN" altLang="en-US" sz="4400" b="1" dirty="0">
                <a:solidFill>
                  <a:schemeClr val="bg1"/>
                </a:solidFill>
                <a:sym typeface="+mn-ea"/>
              </a:rPr>
              <a:t>了解中文信息处理的基础原理。</a:t>
            </a:r>
            <a:endParaRPr lang="zh-CN" altLang="en-US" sz="4400" b="1" dirty="0">
              <a:solidFill>
                <a:schemeClr val="bg1"/>
              </a:solidFill>
            </a:endParaRPr>
          </a:p>
          <a:p>
            <a:pPr marL="742950" indent="-742950" algn="l" eaLnBrk="1" hangingPunct="1">
              <a:buFont typeface="Wingdings" panose="05000000000000000000" charset="0"/>
              <a:buChar char="Ø"/>
              <a:defRPr/>
            </a:pPr>
            <a:r>
              <a:rPr lang="zh-CN" altLang="en-US" sz="4400" b="1" dirty="0">
                <a:solidFill>
                  <a:schemeClr val="bg1"/>
                </a:solidFill>
                <a:sym typeface="+mn-ea"/>
              </a:rPr>
              <a:t>熟悉一些中文信息处理工具和语料库。</a:t>
            </a:r>
            <a:endParaRPr lang="zh-CN" altLang="en-US" sz="4400" b="1" dirty="0">
              <a:solidFill>
                <a:schemeClr val="bg1"/>
              </a:solidFill>
            </a:endParaRPr>
          </a:p>
          <a:p>
            <a:pPr marL="742950" indent="-742950" algn="l" eaLnBrk="1" hangingPunct="1">
              <a:buFont typeface="Wingdings" panose="05000000000000000000" charset="0"/>
              <a:buChar char="Ø"/>
              <a:defRPr/>
            </a:pPr>
            <a:r>
              <a:rPr lang="zh-CN" altLang="en-US" sz="4400" b="1" dirty="0">
                <a:solidFill>
                  <a:schemeClr val="bg1"/>
                </a:solidFill>
                <a:sym typeface="+mn-ea"/>
              </a:rPr>
              <a:t>掌握中文信息处理的一些基础操作。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ea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697865" y="3227705"/>
            <a:ext cx="8775065" cy="337058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90500" y="3652520"/>
            <a:ext cx="956945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6000" b="1" spc="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第二讲补充知识 </a:t>
            </a:r>
          </a:p>
          <a:p>
            <a:pPr algn="ctr">
              <a:defRPr/>
            </a:pPr>
            <a:r>
              <a:rPr lang="zh-CN" altLang="en-US" sz="6000" b="1" spc="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汉字的演变与繁简体字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-18415" y="580390"/>
            <a:ext cx="77584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8800" b="1" dirty="0">
                <a:solidFill>
                  <a:schemeClr val="bg1"/>
                </a:solidFill>
                <a:latin typeface="+mn-ea"/>
              </a:rPr>
              <a:t>中文信息处理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</a:rPr>
                <a:t>商周</a:t>
              </a:r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金文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874135" y="247650"/>
            <a:ext cx="8317865" cy="661035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75760" y="5181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12920" y="350521"/>
            <a:ext cx="7665720" cy="63245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商代后期（前</a:t>
            </a:r>
            <a:r>
              <a:rPr lang="en-US" altLang="zh-CN" sz="3600" b="1" dirty="0">
                <a:solidFill>
                  <a:schemeClr val="bg1"/>
                </a:solidFill>
              </a:rPr>
              <a:t>14</a:t>
            </a:r>
            <a:r>
              <a:rPr lang="zh-CN" altLang="en-US" sz="3600" b="1" dirty="0">
                <a:solidFill>
                  <a:schemeClr val="bg1"/>
                </a:solidFill>
              </a:rPr>
              <a:t>世纪</a:t>
            </a:r>
            <a:r>
              <a:rPr lang="en-US" altLang="zh-CN" sz="3600" b="1" dirty="0">
                <a:solidFill>
                  <a:schemeClr val="bg1"/>
                </a:solidFill>
              </a:rPr>
              <a:t>-</a:t>
            </a:r>
            <a:r>
              <a:rPr lang="zh-CN" altLang="en-US" sz="3600" b="1" dirty="0">
                <a:solidFill>
                  <a:schemeClr val="bg1"/>
                </a:solidFill>
              </a:rPr>
              <a:t>前</a:t>
            </a:r>
            <a:r>
              <a:rPr lang="en-US" altLang="zh-CN" sz="3600" b="1" dirty="0">
                <a:solidFill>
                  <a:schemeClr val="bg1"/>
                </a:solidFill>
              </a:rPr>
              <a:t>11</a:t>
            </a:r>
            <a:r>
              <a:rPr lang="zh-CN" altLang="en-US" sz="3600" b="1" dirty="0">
                <a:solidFill>
                  <a:schemeClr val="bg1"/>
                </a:solidFill>
              </a:rPr>
              <a:t>世纪）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endParaRPr lang="en-US" altLang="zh-CN" sz="3600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chemeClr val="bg1"/>
                </a:solidFill>
              </a:rPr>
              <a:t>商代铜器上的铭文最长的不过</a:t>
            </a:r>
            <a:r>
              <a:rPr lang="en-US" altLang="zh-CN" sz="3600" b="1" dirty="0">
                <a:solidFill>
                  <a:schemeClr val="bg1"/>
                </a:solidFill>
              </a:rPr>
              <a:t>40</a:t>
            </a:r>
            <a:r>
              <a:rPr lang="zh-CN" altLang="en-US" sz="3600" b="1" dirty="0">
                <a:solidFill>
                  <a:schemeClr val="bg1"/>
                </a:solidFill>
              </a:rPr>
              <a:t>余字。（裘锡圭，</a:t>
            </a:r>
            <a:r>
              <a:rPr lang="en-US" altLang="zh-CN" sz="3600" b="1" dirty="0">
                <a:solidFill>
                  <a:schemeClr val="bg1"/>
                </a:solidFill>
              </a:rPr>
              <a:t>1988:42</a:t>
            </a:r>
            <a:r>
              <a:rPr lang="zh-CN" altLang="en-US" sz="3600" b="1" dirty="0">
                <a:solidFill>
                  <a:schemeClr val="bg1"/>
                </a:solidFill>
              </a:rPr>
              <a:t>）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3600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chemeClr val="bg1"/>
                </a:solidFill>
              </a:rPr>
              <a:t>西周是铜器铭文的全盛时代。百字以上的铭文颇为习见。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" y="6050280"/>
            <a:ext cx="12192000" cy="80772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75760" y="5181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99560" y="6096001"/>
            <a:ext cx="4815840" cy="761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大盂鼎与大盂鼎铭文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2051" name="Picture 3" descr="C:\Users\lenovo\Desktop\659929627770252146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8120" y="1249680"/>
            <a:ext cx="9977120" cy="478677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76885" y="243395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</a:rPr>
                <a:t>商周</a:t>
              </a:r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金文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322320" y="0"/>
            <a:ext cx="8869681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75760" y="5181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44240" y="350521"/>
            <a:ext cx="883920" cy="65074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全文二百九十一字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3075" name="Picture 3" descr="C:\Users\lenovo\Desktop\tim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57065" y="0"/>
            <a:ext cx="7225170" cy="6804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六国文字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874135" y="247650"/>
            <a:ext cx="8317865" cy="661035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75760" y="5181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12920" y="350521"/>
            <a:ext cx="7665720" cy="63245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战国时期东方文字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endParaRPr lang="en-US" altLang="zh-CN" sz="3600" b="1" dirty="0">
              <a:solidFill>
                <a:schemeClr val="bg1"/>
              </a:solidFill>
            </a:endParaRPr>
          </a:p>
          <a:p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14" name="内容占位符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08" y="1062688"/>
            <a:ext cx="7679653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六国文字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874135" y="247650"/>
            <a:ext cx="8317865" cy="661035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75760" y="5181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12920" y="350521"/>
            <a:ext cx="7665720" cy="63245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战国时期东方文字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endParaRPr lang="en-US" altLang="zh-CN" sz="3600" b="1" dirty="0">
              <a:solidFill>
                <a:schemeClr val="bg1"/>
              </a:solidFill>
            </a:endParaRPr>
          </a:p>
          <a:p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zh-CN" altLang="en-US" sz="3600" b="1" dirty="0">
                <a:solidFill>
                  <a:schemeClr val="bg1"/>
                </a:solidFill>
              </a:rPr>
              <a:t>中山王圆壶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020" y="1075944"/>
            <a:ext cx="4314860" cy="57820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87325" y="220535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六国文字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2743200" y="0"/>
            <a:ext cx="9448801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75760" y="5181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81400" y="0"/>
            <a:ext cx="7665720" cy="63245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中山王方壶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zh-CN" altLang="en-US" sz="3600" b="1" dirty="0">
                <a:solidFill>
                  <a:schemeClr val="bg1"/>
                </a:solidFill>
              </a:rPr>
              <a:t>（</a:t>
            </a:r>
            <a:r>
              <a:rPr lang="en-US" altLang="zh-CN" sz="3600" b="1" dirty="0">
                <a:solidFill>
                  <a:schemeClr val="bg1"/>
                </a:solidFill>
              </a:rPr>
              <a:t>450</a:t>
            </a:r>
            <a:r>
              <a:rPr lang="zh-CN" altLang="en-US" sz="3600" b="1" dirty="0">
                <a:solidFill>
                  <a:schemeClr val="bg1"/>
                </a:solidFill>
              </a:rPr>
              <a:t>字）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4098" name="Picture 2" descr="C:\Users\lenovo\Desktop\156124674_2_2019031008453317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5740" y="137160"/>
            <a:ext cx="4381500" cy="6572250"/>
          </a:xfrm>
          <a:prstGeom prst="rect">
            <a:avLst/>
          </a:prstGeom>
          <a:noFill/>
        </p:spPr>
      </p:pic>
      <p:pic>
        <p:nvPicPr>
          <p:cNvPr id="4100" name="Picture 4" descr="C:\Users\lenovo\Desktop\156124674_3_2019031008453342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7650" y="1456690"/>
            <a:ext cx="5016558" cy="52184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" y="6187440"/>
            <a:ext cx="12191999" cy="67056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960" y="6202681"/>
            <a:ext cx="4815840" cy="761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中山王方壶铭文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C:\Users\lenovo\Desktop\156124674_4_201903100845337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6215" y="0"/>
            <a:ext cx="1875914" cy="2880000"/>
          </a:xfrm>
          <a:prstGeom prst="rect">
            <a:avLst/>
          </a:prstGeom>
          <a:noFill/>
        </p:spPr>
      </p:pic>
      <p:pic>
        <p:nvPicPr>
          <p:cNvPr id="5123" name="Picture 3" descr="C:\Users\lenovo\Desktop\156124674_5_2019031008453422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495" y="0"/>
            <a:ext cx="1695883" cy="2880000"/>
          </a:xfrm>
          <a:prstGeom prst="rect">
            <a:avLst/>
          </a:prstGeom>
          <a:noFill/>
        </p:spPr>
      </p:pic>
      <p:pic>
        <p:nvPicPr>
          <p:cNvPr id="5124" name="Picture 4" descr="C:\Users\lenovo\Desktop\156124674_6_201903100845356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4744" y="0"/>
            <a:ext cx="2287851" cy="2880000"/>
          </a:xfrm>
          <a:prstGeom prst="rect">
            <a:avLst/>
          </a:prstGeom>
          <a:noFill/>
        </p:spPr>
      </p:pic>
      <p:pic>
        <p:nvPicPr>
          <p:cNvPr id="5125" name="Picture 5" descr="C:\Users\lenovo\Desktop\156124674_7_2019031008453523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85961" y="0"/>
            <a:ext cx="1888525" cy="2880000"/>
          </a:xfrm>
          <a:prstGeom prst="rect">
            <a:avLst/>
          </a:prstGeom>
          <a:noFill/>
        </p:spPr>
      </p:pic>
      <p:pic>
        <p:nvPicPr>
          <p:cNvPr id="5126" name="Picture 6" descr="C:\Users\lenovo\Desktop\156124674_8_2019031008453580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54785" y="3237230"/>
            <a:ext cx="1476050" cy="2880000"/>
          </a:xfrm>
          <a:prstGeom prst="rect">
            <a:avLst/>
          </a:prstGeom>
          <a:noFill/>
        </p:spPr>
      </p:pic>
      <p:pic>
        <p:nvPicPr>
          <p:cNvPr id="5127" name="Picture 7" descr="C:\Users\lenovo\Desktop\156124674_9_20190310084536426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61287" y="3237230"/>
            <a:ext cx="1909895" cy="2880000"/>
          </a:xfrm>
          <a:prstGeom prst="rect">
            <a:avLst/>
          </a:prstGeom>
          <a:noFill/>
        </p:spPr>
      </p:pic>
      <p:pic>
        <p:nvPicPr>
          <p:cNvPr id="5128" name="Picture 8" descr="C:\Users\lenovo\Desktop\156124674_10_20190310084536988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01634" y="3237230"/>
            <a:ext cx="1918595" cy="2880000"/>
          </a:xfrm>
          <a:prstGeom prst="rect">
            <a:avLst/>
          </a:prstGeom>
          <a:noFill/>
        </p:spPr>
      </p:pic>
      <p:pic>
        <p:nvPicPr>
          <p:cNvPr id="5129" name="Picture 9" descr="C:\Users\lenovo\Desktop\156124674_11_20190310084537738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250680" y="3237230"/>
            <a:ext cx="2193512" cy="288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六国文字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870961" y="0"/>
            <a:ext cx="832104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75760" y="5181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12920" y="350521"/>
            <a:ext cx="4770120" cy="2346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中山王方壶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zh-CN" altLang="en-US" sz="3600" b="1" dirty="0">
                <a:solidFill>
                  <a:schemeClr val="bg1"/>
                </a:solidFill>
              </a:rPr>
              <a:t>铭文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6146" name="Picture 2" descr="C:\Users\lenovo\Desktop\timg9PHPROD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6039" y="0"/>
            <a:ext cx="4615961" cy="6858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六国文字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840481" y="0"/>
            <a:ext cx="835152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75760" y="5181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91000" y="350520"/>
            <a:ext cx="3246120" cy="4069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郭店楚简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en-US" altLang="zh-CN" sz="3600" b="1" dirty="0">
                <a:solidFill>
                  <a:schemeClr val="bg1"/>
                </a:solidFill>
              </a:rPr>
              <a:t>《</a:t>
            </a:r>
            <a:r>
              <a:rPr lang="zh-CN" altLang="en-US" sz="3600" b="1" dirty="0">
                <a:solidFill>
                  <a:schemeClr val="bg1"/>
                </a:solidFill>
              </a:rPr>
              <a:t>老子</a:t>
            </a:r>
            <a:r>
              <a:rPr lang="en-US" altLang="zh-CN" sz="3600" b="1" dirty="0">
                <a:solidFill>
                  <a:schemeClr val="bg1"/>
                </a:solidFill>
              </a:rPr>
              <a:t>》</a:t>
            </a:r>
          </a:p>
          <a:p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C:\Users\lenovo\Desktop\o4YBAFQneq2AMGJ_AA12dcmTywg867_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115" y="7738"/>
            <a:ext cx="4637405" cy="685026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篆文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413760" y="0"/>
            <a:ext cx="877824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75760" y="5181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3148" y="845276"/>
            <a:ext cx="3215640" cy="1447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秦峄山刻石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zh-CN" altLang="en-US" sz="3600" b="1" dirty="0">
                <a:solidFill>
                  <a:schemeClr val="bg1"/>
                </a:solidFill>
              </a:rPr>
              <a:t>摹本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8196" name="Picture 4" descr="C:\Users\lenovo\Desktop\2015100119234086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72302" y="228600"/>
            <a:ext cx="3321578" cy="640715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3383280" y="2743200"/>
            <a:ext cx="5562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皇帝立国，维初在昔，嗣世称王。</a:t>
            </a:r>
          </a:p>
          <a:p>
            <a:r>
              <a:rPr lang="zh-CN" altLang="en-US" sz="2800" b="1" dirty="0">
                <a:solidFill>
                  <a:schemeClr val="bg1"/>
                </a:solidFill>
              </a:rPr>
              <a:t>讨伐乱逆，威动四极，武义直方。</a:t>
            </a:r>
          </a:p>
          <a:p>
            <a:r>
              <a:rPr lang="zh-CN" altLang="en-US" sz="2800" b="1" dirty="0">
                <a:solidFill>
                  <a:schemeClr val="bg1"/>
                </a:solidFill>
              </a:rPr>
              <a:t>戎臣奉诏，经时不久，灭六暴强。</a:t>
            </a:r>
          </a:p>
          <a:p>
            <a:r>
              <a:rPr lang="zh-CN" altLang="en-US" sz="2800" b="1" dirty="0">
                <a:solidFill>
                  <a:schemeClr val="bg1"/>
                </a:solidFill>
              </a:rPr>
              <a:t>廿有六年，上荐高号，孝道显明。</a:t>
            </a:r>
          </a:p>
          <a:p>
            <a:r>
              <a:rPr lang="zh-CN" altLang="en-US" sz="2800" b="1" dirty="0">
                <a:solidFill>
                  <a:schemeClr val="bg1"/>
                </a:solidFill>
              </a:rPr>
              <a:t>既献泰成，乃降专惠，亲巡远方。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r>
              <a:rPr lang="zh-CN" altLang="en-US" sz="2800" b="1" dirty="0">
                <a:solidFill>
                  <a:schemeClr val="bg1"/>
                </a:solidFill>
              </a:rPr>
              <a:t>登于绎山，群臣从者，咸思攸长。</a:t>
            </a:r>
          </a:p>
          <a:p>
            <a:endParaRPr lang="zh-CN" alt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81050" y="2028825"/>
            <a:ext cx="5431790" cy="713740"/>
            <a:chOff x="4382979" y="1504678"/>
            <a:chExt cx="3352605" cy="323075"/>
          </a:xfrm>
        </p:grpSpPr>
        <p:sp>
          <p:nvSpPr>
            <p:cNvPr id="3" name="Hexagon 5"/>
            <p:cNvSpPr/>
            <p:nvPr/>
          </p:nvSpPr>
          <p:spPr bwMode="auto">
            <a:xfrm>
              <a:off x="4382979" y="1505932"/>
              <a:ext cx="373312" cy="321821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none" lIns="121920" tIns="60960" rIns="121920" bIns="60960" anchor="ctr" anchorCtr="1" forceAA="0" compatLnSpc="1">
              <a:noAutofit/>
            </a:bodyPr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4" name="Hexagon 13"/>
            <p:cNvSpPr/>
            <p:nvPr/>
          </p:nvSpPr>
          <p:spPr bwMode="auto">
            <a:xfrm>
              <a:off x="4850312" y="1504678"/>
              <a:ext cx="2885272" cy="323075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square" lIns="121920" tIns="60960" rIns="121920" bIns="60960" anchor="ctr" anchorCtr="1" forceAA="0" compatLnSpc="1">
              <a:noAutofit/>
            </a:bodyPr>
            <a:lstStyle/>
            <a:p>
              <a:pPr marL="0" marR="0" lvl="0" indent="0" algn="l" defTabSz="12192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汉字的演变</a:t>
              </a:r>
              <a:endPara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81050" y="3055620"/>
            <a:ext cx="5431790" cy="713740"/>
            <a:chOff x="4382979" y="2088714"/>
            <a:chExt cx="3352605" cy="323075"/>
          </a:xfrm>
        </p:grpSpPr>
        <p:sp>
          <p:nvSpPr>
            <p:cNvPr id="6" name="Hexagon 6"/>
            <p:cNvSpPr/>
            <p:nvPr/>
          </p:nvSpPr>
          <p:spPr bwMode="auto">
            <a:xfrm>
              <a:off x="4382979" y="2088714"/>
              <a:ext cx="373312" cy="321821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none" lIns="121920" tIns="60960" rIns="121920" bIns="60960" anchor="ctr" anchorCtr="1" forceAA="0" compatLnSpc="1">
              <a:noAutofit/>
            </a:bodyPr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7" name="Hexagon 14"/>
            <p:cNvSpPr/>
            <p:nvPr/>
          </p:nvSpPr>
          <p:spPr bwMode="auto">
            <a:xfrm>
              <a:off x="4850312" y="2088714"/>
              <a:ext cx="2885272" cy="323075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square" lIns="121920" tIns="60960" rIns="121920" bIns="60960" anchor="ctr" anchorCtr="1" forceAA="0" compatLnSpc="1">
              <a:noAutofit/>
            </a:bodyPr>
            <a:lstStyle/>
            <a:p>
              <a:pPr lvl="0" algn="ctr" defTabSz="1219200">
                <a:lnSpc>
                  <a:spcPct val="120000"/>
                </a:lnSpc>
                <a:defRPr/>
              </a:pPr>
              <a:r>
                <a:rPr lang="zh-CN" altLang="en-US" sz="40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汉字简化运动</a:t>
              </a:r>
            </a:p>
          </p:txBody>
        </p:sp>
      </p:grpSp>
      <p:grpSp>
        <p:nvGrpSpPr>
          <p:cNvPr id="8" name="Group 18"/>
          <p:cNvGrpSpPr/>
          <p:nvPr/>
        </p:nvGrpSpPr>
        <p:grpSpPr>
          <a:xfrm>
            <a:off x="6461073" y="1870740"/>
            <a:ext cx="2807020" cy="3129857"/>
            <a:chOff x="4693878" y="-802178"/>
            <a:chExt cx="2807022" cy="3129860"/>
          </a:xfrm>
        </p:grpSpPr>
        <p:sp>
          <p:nvSpPr>
            <p:cNvPr id="15" name="Freeform: Shape 25"/>
            <p:cNvSpPr/>
            <p:nvPr/>
          </p:nvSpPr>
          <p:spPr>
            <a:xfrm>
              <a:off x="4693878" y="-802178"/>
              <a:ext cx="2807022" cy="312986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Freeform: Shape 24"/>
            <p:cNvSpPr/>
            <p:nvPr/>
          </p:nvSpPr>
          <p:spPr>
            <a:xfrm>
              <a:off x="5081623" y="-368288"/>
              <a:ext cx="2028752" cy="226208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Freeform: Shape 19"/>
            <p:cNvSpPr/>
            <p:nvPr/>
          </p:nvSpPr>
          <p:spPr>
            <a:xfrm>
              <a:off x="5411924" y="0"/>
              <a:ext cx="1368152" cy="1525504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/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" name="Group 20"/>
            <p:cNvGrpSpPr/>
            <p:nvPr/>
          </p:nvGrpSpPr>
          <p:grpSpPr>
            <a:xfrm>
              <a:off x="5337811" y="126843"/>
              <a:ext cx="1525906" cy="1101091"/>
              <a:chOff x="5342543" y="123862"/>
              <a:chExt cx="1525906" cy="1101091"/>
            </a:xfrm>
          </p:grpSpPr>
          <p:sp>
            <p:nvSpPr>
              <p:cNvPr id="20" name="Freeform: Shape 22"/>
              <p:cNvSpPr>
                <a:spLocks noChangeAspect="1"/>
              </p:cNvSpPr>
              <p:nvPr/>
            </p:nvSpPr>
            <p:spPr bwMode="auto">
              <a:xfrm>
                <a:off x="5816888" y="123862"/>
                <a:ext cx="567690" cy="567691"/>
              </a:xfrm>
              <a:custGeom>
                <a:avLst/>
                <a:gdLst>
                  <a:gd name="connsiteX0" fmla="*/ 158750 w 508000"/>
                  <a:gd name="connsiteY0" fmla="*/ 345281 h 508000"/>
                  <a:gd name="connsiteX1" fmla="*/ 158750 w 508000"/>
                  <a:gd name="connsiteY1" fmla="*/ 377031 h 508000"/>
                  <a:gd name="connsiteX2" fmla="*/ 349250 w 508000"/>
                  <a:gd name="connsiteY2" fmla="*/ 377031 h 508000"/>
                  <a:gd name="connsiteX3" fmla="*/ 349250 w 508000"/>
                  <a:gd name="connsiteY3" fmla="*/ 345281 h 508000"/>
                  <a:gd name="connsiteX4" fmla="*/ 99219 w 508000"/>
                  <a:gd name="connsiteY4" fmla="*/ 257969 h 508000"/>
                  <a:gd name="connsiteX5" fmla="*/ 416719 w 508000"/>
                  <a:gd name="connsiteY5" fmla="*/ 257969 h 508000"/>
                  <a:gd name="connsiteX6" fmla="*/ 416719 w 508000"/>
                  <a:gd name="connsiteY6" fmla="*/ 285750 h 508000"/>
                  <a:gd name="connsiteX7" fmla="*/ 99219 w 508000"/>
                  <a:gd name="connsiteY7" fmla="*/ 285750 h 508000"/>
                  <a:gd name="connsiteX8" fmla="*/ 99219 w 508000"/>
                  <a:gd name="connsiteY8" fmla="*/ 186531 h 508000"/>
                  <a:gd name="connsiteX9" fmla="*/ 416719 w 508000"/>
                  <a:gd name="connsiteY9" fmla="*/ 186531 h 508000"/>
                  <a:gd name="connsiteX10" fmla="*/ 416719 w 508000"/>
                  <a:gd name="connsiteY10" fmla="*/ 218281 h 508000"/>
                  <a:gd name="connsiteX11" fmla="*/ 99219 w 508000"/>
                  <a:gd name="connsiteY11" fmla="*/ 218281 h 508000"/>
                  <a:gd name="connsiteX12" fmla="*/ 130969 w 508000"/>
                  <a:gd name="connsiteY12" fmla="*/ 127000 h 508000"/>
                  <a:gd name="connsiteX13" fmla="*/ 377032 w 508000"/>
                  <a:gd name="connsiteY13" fmla="*/ 127000 h 508000"/>
                  <a:gd name="connsiteX14" fmla="*/ 377032 w 508000"/>
                  <a:gd name="connsiteY14" fmla="*/ 158750 h 508000"/>
                  <a:gd name="connsiteX15" fmla="*/ 130969 w 508000"/>
                  <a:gd name="connsiteY15" fmla="*/ 158750 h 508000"/>
                  <a:gd name="connsiteX16" fmla="*/ 130969 w 508000"/>
                  <a:gd name="connsiteY16" fmla="*/ 59531 h 508000"/>
                  <a:gd name="connsiteX17" fmla="*/ 377032 w 508000"/>
                  <a:gd name="connsiteY17" fmla="*/ 59531 h 508000"/>
                  <a:gd name="connsiteX18" fmla="*/ 377032 w 508000"/>
                  <a:gd name="connsiteY18" fmla="*/ 99219 h 508000"/>
                  <a:gd name="connsiteX19" fmla="*/ 130969 w 508000"/>
                  <a:gd name="connsiteY19" fmla="*/ 99219 h 508000"/>
                  <a:gd name="connsiteX20" fmla="*/ 99219 w 508000"/>
                  <a:gd name="connsiteY20" fmla="*/ 27781 h 508000"/>
                  <a:gd name="connsiteX21" fmla="*/ 31750 w 508000"/>
                  <a:gd name="connsiteY21" fmla="*/ 317500 h 508000"/>
                  <a:gd name="connsiteX22" fmla="*/ 480219 w 508000"/>
                  <a:gd name="connsiteY22" fmla="*/ 317500 h 508000"/>
                  <a:gd name="connsiteX23" fmla="*/ 416719 w 508000"/>
                  <a:gd name="connsiteY23" fmla="*/ 27781 h 508000"/>
                  <a:gd name="connsiteX24" fmla="*/ 59531 w 508000"/>
                  <a:gd name="connsiteY24" fmla="*/ 0 h 508000"/>
                  <a:gd name="connsiteX25" fmla="*/ 448469 w 508000"/>
                  <a:gd name="connsiteY25" fmla="*/ 0 h 508000"/>
                  <a:gd name="connsiteX26" fmla="*/ 508000 w 508000"/>
                  <a:gd name="connsiteY26" fmla="*/ 317500 h 508000"/>
                  <a:gd name="connsiteX27" fmla="*/ 480219 w 508000"/>
                  <a:gd name="connsiteY27" fmla="*/ 508000 h 508000"/>
                  <a:gd name="connsiteX28" fmla="*/ 31750 w 508000"/>
                  <a:gd name="connsiteY28" fmla="*/ 508000 h 508000"/>
                  <a:gd name="connsiteX29" fmla="*/ 0 w 508000"/>
                  <a:gd name="connsiteY29" fmla="*/ 31750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08000" h="508000">
                    <a:moveTo>
                      <a:pt x="158750" y="345281"/>
                    </a:moveTo>
                    <a:lnTo>
                      <a:pt x="158750" y="377031"/>
                    </a:lnTo>
                    <a:lnTo>
                      <a:pt x="349250" y="377031"/>
                    </a:lnTo>
                    <a:lnTo>
                      <a:pt x="349250" y="345281"/>
                    </a:lnTo>
                    <a:close/>
                    <a:moveTo>
                      <a:pt x="99219" y="257969"/>
                    </a:moveTo>
                    <a:lnTo>
                      <a:pt x="416719" y="257969"/>
                    </a:lnTo>
                    <a:lnTo>
                      <a:pt x="416719" y="285750"/>
                    </a:lnTo>
                    <a:lnTo>
                      <a:pt x="99219" y="285750"/>
                    </a:lnTo>
                    <a:close/>
                    <a:moveTo>
                      <a:pt x="99219" y="186531"/>
                    </a:moveTo>
                    <a:lnTo>
                      <a:pt x="416719" y="186531"/>
                    </a:lnTo>
                    <a:lnTo>
                      <a:pt x="416719" y="218281"/>
                    </a:lnTo>
                    <a:lnTo>
                      <a:pt x="99219" y="218281"/>
                    </a:lnTo>
                    <a:close/>
                    <a:moveTo>
                      <a:pt x="130969" y="127000"/>
                    </a:moveTo>
                    <a:lnTo>
                      <a:pt x="377032" y="127000"/>
                    </a:lnTo>
                    <a:lnTo>
                      <a:pt x="377032" y="158750"/>
                    </a:lnTo>
                    <a:lnTo>
                      <a:pt x="130969" y="158750"/>
                    </a:lnTo>
                    <a:close/>
                    <a:moveTo>
                      <a:pt x="130969" y="59531"/>
                    </a:moveTo>
                    <a:lnTo>
                      <a:pt x="377032" y="59531"/>
                    </a:lnTo>
                    <a:lnTo>
                      <a:pt x="377032" y="99219"/>
                    </a:lnTo>
                    <a:lnTo>
                      <a:pt x="130969" y="99219"/>
                    </a:lnTo>
                    <a:close/>
                    <a:moveTo>
                      <a:pt x="99219" y="27781"/>
                    </a:moveTo>
                    <a:lnTo>
                      <a:pt x="31750" y="317500"/>
                    </a:lnTo>
                    <a:lnTo>
                      <a:pt x="480219" y="317500"/>
                    </a:lnTo>
                    <a:lnTo>
                      <a:pt x="416719" y="27781"/>
                    </a:lnTo>
                    <a:close/>
                    <a:moveTo>
                      <a:pt x="59531" y="0"/>
                    </a:moveTo>
                    <a:lnTo>
                      <a:pt x="448469" y="0"/>
                    </a:lnTo>
                    <a:lnTo>
                      <a:pt x="508000" y="317500"/>
                    </a:lnTo>
                    <a:lnTo>
                      <a:pt x="480219" y="508000"/>
                    </a:lnTo>
                    <a:lnTo>
                      <a:pt x="31750" y="508000"/>
                    </a:lnTo>
                    <a:lnTo>
                      <a:pt x="0" y="3175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TextBox 23"/>
              <p:cNvSpPr txBox="1"/>
              <p:nvPr/>
            </p:nvSpPr>
            <p:spPr>
              <a:xfrm>
                <a:off x="5342543" y="883958"/>
                <a:ext cx="1525906" cy="34099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  纲</a:t>
                </a: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781050" y="4082415"/>
            <a:ext cx="5431790" cy="713740"/>
            <a:chOff x="4382979" y="2088714"/>
            <a:chExt cx="3352605" cy="323075"/>
          </a:xfrm>
        </p:grpSpPr>
        <p:sp>
          <p:nvSpPr>
            <p:cNvPr id="19" name="Hexagon 6"/>
            <p:cNvSpPr/>
            <p:nvPr/>
          </p:nvSpPr>
          <p:spPr bwMode="auto">
            <a:xfrm>
              <a:off x="4382979" y="2088714"/>
              <a:ext cx="373312" cy="321821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none" lIns="121920" tIns="60960" rIns="121920" bIns="60960" anchor="ctr" anchorCtr="1" forceAA="0" compatLnSpc="1">
              <a:noAutofit/>
            </a:bodyPr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</a:p>
          </p:txBody>
        </p:sp>
        <p:sp>
          <p:nvSpPr>
            <p:cNvPr id="22" name="Hexagon 14"/>
            <p:cNvSpPr/>
            <p:nvPr/>
          </p:nvSpPr>
          <p:spPr bwMode="auto">
            <a:xfrm>
              <a:off x="4850312" y="2088714"/>
              <a:ext cx="2885272" cy="323075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square" lIns="121920" tIns="60960" rIns="121920" bIns="60960" anchor="ctr" anchorCtr="1" forceAA="0" compatLnSpc="1">
              <a:noAutofit/>
            </a:bodyPr>
            <a:lstStyle/>
            <a:p>
              <a:pPr lvl="0" algn="ctr" defTabSz="1219200">
                <a:lnSpc>
                  <a:spcPct val="120000"/>
                </a:lnSpc>
                <a:defRPr/>
              </a:pPr>
              <a:r>
                <a:rPr lang="zh-CN" altLang="en-US" sz="40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繁简体的对应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篆文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840480" y="0"/>
            <a:ext cx="835152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75760" y="5181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2880" y="0"/>
            <a:ext cx="8199120" cy="16459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我们可以把春秋战国时代的秦国文字和小篆合称为篆文。（裘锡圭，</a:t>
            </a:r>
            <a:r>
              <a:rPr lang="en-US" altLang="zh-CN" sz="3600" b="1" dirty="0">
                <a:solidFill>
                  <a:schemeClr val="bg1"/>
                </a:solidFill>
              </a:rPr>
              <a:t>1988:65</a:t>
            </a:r>
            <a:r>
              <a:rPr lang="zh-CN" altLang="en-US" sz="3600" b="1" dirty="0">
                <a:solidFill>
                  <a:schemeClr val="bg1"/>
                </a:solidFill>
              </a:rPr>
              <a:t>）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8194" name="Picture 2" descr="C:\Users\lenovo\Desktop\timgOMBX2EI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31069" y="1271905"/>
            <a:ext cx="3806517" cy="5400000"/>
          </a:xfrm>
          <a:prstGeom prst="rect">
            <a:avLst/>
          </a:prstGeom>
          <a:noFill/>
        </p:spPr>
      </p:pic>
      <p:pic>
        <p:nvPicPr>
          <p:cNvPr id="8195" name="Picture 3" descr="C:\Users\lenovo\Desktop\timg0T9HQQ7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79546" y="1271905"/>
            <a:ext cx="3907376" cy="540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篆文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840480" y="0"/>
            <a:ext cx="835152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75760" y="5181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9218" name="Picture 2" descr="C:\Users\lenovo\Desktop\85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59694" y="137159"/>
            <a:ext cx="5311886" cy="662940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篆文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840480" y="0"/>
            <a:ext cx="835152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75760" y="5181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10242" name="Picture 2" descr="C:\Users\lenovo\Desktop\1672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49546" y="148056"/>
            <a:ext cx="5296533" cy="670994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隶书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840480" y="0"/>
            <a:ext cx="835152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2880" y="213360"/>
            <a:ext cx="81991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汉字字体的演变可以分成古文字和隶楷两个大阶段。（裘锡圭，</a:t>
            </a:r>
            <a:r>
              <a:rPr lang="en-US" altLang="zh-CN" sz="3600" b="1" dirty="0">
                <a:solidFill>
                  <a:schemeClr val="bg1"/>
                </a:solidFill>
              </a:rPr>
              <a:t>1988:40</a:t>
            </a:r>
            <a:r>
              <a:rPr lang="zh-CN" altLang="en-US" sz="3600" b="1" dirty="0">
                <a:solidFill>
                  <a:schemeClr val="bg1"/>
                </a:solidFill>
              </a:rPr>
              <a:t>）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zh-CN" altLang="en-US" sz="3600" b="1" dirty="0">
                <a:solidFill>
                  <a:schemeClr val="bg1"/>
                </a:solidFill>
              </a:rPr>
              <a:t>隶书形成于战国晚期。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zh-CN" altLang="en-US" sz="3600" b="1" dirty="0">
                <a:solidFill>
                  <a:schemeClr val="bg1"/>
                </a:solidFill>
              </a:rPr>
              <a:t>秦国人在日常使用文字的时候，为了书写的方便也在不断破坏、改造正体的字形。由此产生的秦国文字的俗体，就是隶书形成的基础。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隶书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840480" y="0"/>
            <a:ext cx="835152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08120" y="1508761"/>
            <a:ext cx="2712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睡虎地秦简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zh-CN" altLang="en-US" sz="3600" b="1" dirty="0">
                <a:solidFill>
                  <a:schemeClr val="bg1"/>
                </a:solidFill>
              </a:rPr>
              <a:t>篆隶过渡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11266" name="Picture 2" descr="C:\Users\lenovo\Desktop\659816048219162880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70699" y="121920"/>
            <a:ext cx="4996283" cy="665988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隶书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840480" y="0"/>
            <a:ext cx="835152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2880" y="1386841"/>
            <a:ext cx="2712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曹全碑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zh-CN" altLang="en-US" sz="3600" b="1" dirty="0">
                <a:solidFill>
                  <a:schemeClr val="bg1"/>
                </a:solidFill>
              </a:rPr>
              <a:t>东汉墓刻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zh-CN" altLang="en-US" sz="3600" b="1" dirty="0">
                <a:solidFill>
                  <a:schemeClr val="bg1"/>
                </a:solidFill>
              </a:rPr>
              <a:t>明拓本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12290" name="Picture 2" descr="C:\Users\lenovo\Desktop\039a5fa0fc1d40d19927b04825ad323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93839" y="695960"/>
            <a:ext cx="5372925" cy="51714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隶书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840480" y="0"/>
            <a:ext cx="835152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99560" y="990601"/>
            <a:ext cx="3566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西汉马王堆汉墓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zh-CN" altLang="en-US" sz="3600" b="1" dirty="0">
                <a:solidFill>
                  <a:schemeClr val="bg1"/>
                </a:solidFill>
              </a:rPr>
              <a:t>帛书</a:t>
            </a:r>
            <a:r>
              <a:rPr lang="en-US" altLang="zh-CN" sz="3600" b="1" dirty="0">
                <a:solidFill>
                  <a:schemeClr val="bg1"/>
                </a:solidFill>
              </a:rPr>
              <a:t>《</a:t>
            </a:r>
            <a:r>
              <a:rPr lang="zh-CN" altLang="en-US" sz="3600" b="1" dirty="0">
                <a:solidFill>
                  <a:schemeClr val="bg1"/>
                </a:solidFill>
              </a:rPr>
              <a:t>老子</a:t>
            </a:r>
            <a:r>
              <a:rPr lang="en-US" altLang="zh-CN" sz="3600" b="1" dirty="0">
                <a:solidFill>
                  <a:schemeClr val="bg1"/>
                </a:solidFill>
              </a:rPr>
              <a:t>》</a:t>
            </a:r>
          </a:p>
        </p:txBody>
      </p:sp>
      <p:pic>
        <p:nvPicPr>
          <p:cNvPr id="13315" name="Picture 3" descr="C:\Users\lenovo\Desktop\2167357322416957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5445" y="0"/>
            <a:ext cx="3637915" cy="681259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草书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840480" y="0"/>
            <a:ext cx="835152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40480" y="1767841"/>
            <a:ext cx="83515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chemeClr val="bg1"/>
                </a:solidFill>
              </a:rPr>
              <a:t>汉代通行的字体，除隶书之外还有草书。形成于西汉中期。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 marL="742950" indent="-742950"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chemeClr val="bg1"/>
                </a:solidFill>
              </a:rPr>
              <a:t>大约从东晋时代开始，为了跟“今草”相区别，称汉代的草书为“章草”。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 marL="742950" indent="-742950"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chemeClr val="bg1"/>
                </a:solidFill>
              </a:rPr>
              <a:t>是辅助隶书的一种简便字体。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endParaRPr lang="en-US" altLang="zh-CN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草书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840480" y="0"/>
            <a:ext cx="835152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26280" y="563881"/>
            <a:ext cx="2910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742950"/>
            <a:r>
              <a:rPr lang="zh-CN" altLang="en-US" sz="3600" b="1" dirty="0">
                <a:solidFill>
                  <a:schemeClr val="bg1"/>
                </a:solidFill>
              </a:rPr>
              <a:t>居延汉简中的草书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14338" name="Picture 2" descr="C:\Users\lenovo\Desktop\6597443600610613062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146" y="472441"/>
            <a:ext cx="3916854" cy="5958840"/>
          </a:xfrm>
          <a:prstGeom prst="rect">
            <a:avLst/>
          </a:prstGeom>
          <a:noFill/>
        </p:spPr>
      </p:pic>
      <p:pic>
        <p:nvPicPr>
          <p:cNvPr id="14340" name="Picture 4" descr="C:\Users\lenovo\Desktop\6597443600610613062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43338" y="2338388"/>
            <a:ext cx="4310062" cy="38802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草书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840480" y="0"/>
            <a:ext cx="835152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2560" y="1"/>
            <a:ext cx="548640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742950"/>
            <a:r>
              <a:rPr lang="zh-CN" altLang="en-US" sz="3600" b="1" dirty="0">
                <a:solidFill>
                  <a:schemeClr val="bg1"/>
                </a:solidFill>
              </a:rPr>
              <a:t>今草</a:t>
            </a:r>
            <a:r>
              <a:rPr lang="en-US" altLang="zh-CN" sz="3600" b="1" dirty="0">
                <a:solidFill>
                  <a:schemeClr val="bg1"/>
                </a:solidFill>
              </a:rPr>
              <a:t>-</a:t>
            </a:r>
            <a:r>
              <a:rPr lang="zh-CN" altLang="en-US" sz="3600" b="1" dirty="0">
                <a:solidFill>
                  <a:schemeClr val="bg1"/>
                </a:solidFill>
              </a:rPr>
              <a:t>怀素</a:t>
            </a:r>
            <a:r>
              <a:rPr lang="en-US" altLang="zh-CN" sz="3600" b="1" dirty="0">
                <a:solidFill>
                  <a:schemeClr val="bg1"/>
                </a:solidFill>
              </a:rPr>
              <a:t>《</a:t>
            </a:r>
            <a:r>
              <a:rPr lang="zh-CN" altLang="en-US" sz="3600" b="1" dirty="0">
                <a:solidFill>
                  <a:schemeClr val="bg1"/>
                </a:solidFill>
              </a:rPr>
              <a:t>自叙帖</a:t>
            </a:r>
            <a:r>
              <a:rPr lang="en-US" altLang="zh-CN" sz="3600" b="1" dirty="0">
                <a:solidFill>
                  <a:schemeClr val="bg1"/>
                </a:solidFill>
              </a:rPr>
              <a:t>》</a:t>
            </a:r>
          </a:p>
          <a:p>
            <a:pPr indent="-742950"/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15362" name="Picture 2" descr="C:\Users\lenovo\Desktop\e6fdde1e0c934666a8aa81e9edb5e5a2_t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616268"/>
            <a:ext cx="7620000" cy="477202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4053840" y="5426839"/>
            <a:ext cx="8138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怀素家长沙，幼而事佛，经禅之暇，颇好笔翰。然恨未能远覩前人之奇迹，所见甚浅。遂担笈杖锡，西游上国，谒见当代名公，错综其事。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/>
        </p:nvGrpSpPr>
        <p:grpSpPr>
          <a:xfrm>
            <a:off x="1145652" y="1051590"/>
            <a:ext cx="2807020" cy="3129857"/>
            <a:chOff x="4693878" y="-802178"/>
            <a:chExt cx="2807022" cy="3129860"/>
          </a:xfrm>
        </p:grpSpPr>
        <p:sp>
          <p:nvSpPr>
            <p:cNvPr id="3" name="Freeform: Shape 25"/>
            <p:cNvSpPr/>
            <p:nvPr/>
          </p:nvSpPr>
          <p:spPr>
            <a:xfrm>
              <a:off x="4693878" y="-802178"/>
              <a:ext cx="2807022" cy="312986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Freeform: Shape 24"/>
            <p:cNvSpPr/>
            <p:nvPr/>
          </p:nvSpPr>
          <p:spPr>
            <a:xfrm>
              <a:off x="5081623" y="-368288"/>
              <a:ext cx="2028752" cy="226208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Freeform: Shape 19"/>
            <p:cNvSpPr/>
            <p:nvPr/>
          </p:nvSpPr>
          <p:spPr>
            <a:xfrm>
              <a:off x="5411924" y="0"/>
              <a:ext cx="1368152" cy="1525504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/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sz="6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Rectangle 27"/>
          <p:cNvSpPr/>
          <p:nvPr/>
        </p:nvSpPr>
        <p:spPr>
          <a:xfrm>
            <a:off x="638026" y="4209736"/>
            <a:ext cx="3822272" cy="734493"/>
          </a:xfrm>
          <a:prstGeom prst="rect">
            <a:avLst/>
          </a:prstGeom>
        </p:spPr>
        <p:txBody>
          <a:bodyPr wrap="none" lIns="192000" tIns="0" rIns="192000" bIns="0">
            <a:no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汉字的演变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行书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840480" y="0"/>
            <a:ext cx="755904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40480" y="182881"/>
            <a:ext cx="8351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东汉晚期出现的一种新字体。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zh-CN" altLang="en-US" sz="3600" b="1" dirty="0">
                <a:solidFill>
                  <a:schemeClr val="bg1"/>
                </a:solidFill>
              </a:rPr>
              <a:t>早期行书：新隶体和章草之间。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zh-CN" altLang="en-US" sz="3600" b="1" dirty="0">
                <a:solidFill>
                  <a:schemeClr val="bg1"/>
                </a:solidFill>
              </a:rPr>
              <a:t>一般行书：介于楷书和今草之间。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16386" name="Picture 2" descr="C:\Users\lenovo\Desktop\998b069b873f42e784a8a9186ed02239_t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3480" y="2192020"/>
            <a:ext cx="3281568" cy="466598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892040" y="4998720"/>
            <a:ext cx="2103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魏晋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zh-CN" altLang="en-US" sz="3600" b="1" dirty="0">
                <a:solidFill>
                  <a:schemeClr val="bg1"/>
                </a:solidFill>
              </a:rPr>
              <a:t>楼兰木简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zh-CN" altLang="en-US" sz="3600" b="1" dirty="0">
                <a:solidFill>
                  <a:schemeClr val="bg1"/>
                </a:solidFill>
              </a:rPr>
              <a:t>早期行书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356360" y="0"/>
            <a:ext cx="1083564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96640" y="182881"/>
            <a:ext cx="63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兰亭序：天下第一行书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17410" name="Picture 2" descr="C:\Users\lenovo\Desktop\5ebca852ly1fkcv4fzvq6j21e00sz17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0690" y="840588"/>
            <a:ext cx="10226990" cy="592597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楷书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840480" y="0"/>
            <a:ext cx="835152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40480" y="0"/>
            <a:ext cx="8351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形成于魏晋。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zh-CN" altLang="en-US" sz="3600" b="1" dirty="0">
                <a:solidFill>
                  <a:schemeClr val="bg1"/>
                </a:solidFill>
              </a:rPr>
              <a:t>进入南北朝以后，楷书成了主要的字体。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18434" name="Picture 2" descr="C:\Users\lenovo\Desktop\1411752946-43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69861" y="1381360"/>
            <a:ext cx="3705860" cy="547664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709160" y="4724400"/>
            <a:ext cx="26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唐</a:t>
            </a:r>
            <a:r>
              <a:rPr lang="en-US" altLang="zh-CN" sz="3600" b="1" dirty="0">
                <a:solidFill>
                  <a:schemeClr val="bg1"/>
                </a:solidFill>
              </a:rPr>
              <a:t>·</a:t>
            </a:r>
            <a:r>
              <a:rPr lang="zh-CN" altLang="en-US" sz="3600" b="1" dirty="0">
                <a:solidFill>
                  <a:schemeClr val="bg1"/>
                </a:solidFill>
              </a:rPr>
              <a:t>欧阳询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en-US" altLang="zh-CN" sz="3600" b="1" dirty="0">
                <a:solidFill>
                  <a:schemeClr val="bg1"/>
                </a:solidFill>
              </a:rPr>
              <a:t>《</a:t>
            </a:r>
            <a:r>
              <a:rPr lang="zh-CN" altLang="en-US" sz="3600" b="1" dirty="0">
                <a:solidFill>
                  <a:schemeClr val="bg1"/>
                </a:solidFill>
              </a:rPr>
              <a:t>九成宫铭</a:t>
            </a:r>
            <a:r>
              <a:rPr lang="en-US" altLang="zh-CN" sz="3600" b="1" dirty="0">
                <a:solidFill>
                  <a:schemeClr val="bg1"/>
                </a:solidFill>
              </a:rPr>
              <a:t>》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楷书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840480" y="0"/>
            <a:ext cx="835152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40480" y="0"/>
            <a:ext cx="835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楷书四大家：欧、颜、柳、赵。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40680" y="5998309"/>
            <a:ext cx="544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唐</a:t>
            </a:r>
            <a:r>
              <a:rPr lang="en-US" altLang="zh-CN" sz="3600" b="1" dirty="0">
                <a:solidFill>
                  <a:schemeClr val="bg1"/>
                </a:solidFill>
              </a:rPr>
              <a:t>·</a:t>
            </a:r>
            <a:r>
              <a:rPr lang="zh-CN" altLang="en-US" sz="3600" b="1" dirty="0">
                <a:solidFill>
                  <a:schemeClr val="bg1"/>
                </a:solidFill>
              </a:rPr>
              <a:t>颜真卿</a:t>
            </a:r>
            <a:r>
              <a:rPr lang="en-US" altLang="zh-CN" sz="3600" b="1" dirty="0">
                <a:solidFill>
                  <a:schemeClr val="bg1"/>
                </a:solidFill>
              </a:rPr>
              <a:t>《</a:t>
            </a:r>
            <a:r>
              <a:rPr lang="zh-CN" altLang="en-US" sz="3600" b="1" dirty="0">
                <a:solidFill>
                  <a:schemeClr val="bg1"/>
                </a:solidFill>
              </a:rPr>
              <a:t>多宝塔碑</a:t>
            </a:r>
            <a:r>
              <a:rPr lang="en-US" altLang="zh-CN" sz="3600" b="1" dirty="0">
                <a:solidFill>
                  <a:schemeClr val="bg1"/>
                </a:solidFill>
              </a:rPr>
              <a:t>》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19459" name="Picture 3" descr="C:\Users\lenovo\Desktop\047417a0760145a987cb3ce1c3ba36ba_t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0640" y="946785"/>
            <a:ext cx="8341360" cy="490706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楷书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840480" y="0"/>
            <a:ext cx="835152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40480" y="0"/>
            <a:ext cx="835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楷书四大家：欧、颜、柳、赵。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20482" name="Picture 2" descr="C:\Users\lenovo\Desktop\1_201703211528091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86065" y="856615"/>
            <a:ext cx="3820064" cy="581850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4709160" y="4724400"/>
            <a:ext cx="26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唐</a:t>
            </a:r>
            <a:r>
              <a:rPr lang="en-US" altLang="zh-CN" sz="3600" b="1" dirty="0">
                <a:solidFill>
                  <a:schemeClr val="bg1"/>
                </a:solidFill>
              </a:rPr>
              <a:t>·</a:t>
            </a:r>
            <a:r>
              <a:rPr lang="zh-CN" altLang="en-US" sz="3600" b="1" dirty="0">
                <a:solidFill>
                  <a:schemeClr val="bg1"/>
                </a:solidFill>
              </a:rPr>
              <a:t>柳公权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en-US" altLang="zh-CN" sz="3600" b="1" dirty="0">
                <a:solidFill>
                  <a:schemeClr val="bg1"/>
                </a:solidFill>
              </a:rPr>
              <a:t>《</a:t>
            </a:r>
            <a:r>
              <a:rPr lang="zh-CN" altLang="en-US" sz="3600" b="1" dirty="0">
                <a:solidFill>
                  <a:schemeClr val="bg1"/>
                </a:solidFill>
              </a:rPr>
              <a:t>玄秘塔碑</a:t>
            </a:r>
            <a:r>
              <a:rPr lang="en-US" altLang="zh-CN" sz="3600" b="1" dirty="0">
                <a:solidFill>
                  <a:schemeClr val="bg1"/>
                </a:solidFill>
              </a:rPr>
              <a:t>》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楷书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840480" y="0"/>
            <a:ext cx="835152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01440" y="1021080"/>
            <a:ext cx="3444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元</a:t>
            </a:r>
            <a:r>
              <a:rPr lang="en-US" altLang="zh-CN" sz="3600" b="1" dirty="0">
                <a:solidFill>
                  <a:schemeClr val="bg1"/>
                </a:solidFill>
              </a:rPr>
              <a:t>·</a:t>
            </a:r>
            <a:r>
              <a:rPr lang="zh-CN" altLang="en-US" sz="3600" b="1" dirty="0">
                <a:solidFill>
                  <a:schemeClr val="bg1"/>
                </a:solidFill>
              </a:rPr>
              <a:t>赵孟頫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en-US" altLang="zh-CN" sz="3600" b="1" dirty="0">
                <a:solidFill>
                  <a:schemeClr val="bg1"/>
                </a:solidFill>
              </a:rPr>
              <a:t>《</a:t>
            </a:r>
            <a:r>
              <a:rPr lang="zh-CN" altLang="en-US" sz="3600" b="1" dirty="0">
                <a:solidFill>
                  <a:schemeClr val="bg1"/>
                </a:solidFill>
              </a:rPr>
              <a:t>张总管墓志铭</a:t>
            </a:r>
            <a:r>
              <a:rPr lang="en-US" altLang="zh-CN" sz="3600" b="1" dirty="0">
                <a:solidFill>
                  <a:schemeClr val="bg1"/>
                </a:solidFill>
              </a:rPr>
              <a:t>》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21506" name="Picture 2" descr="C:\Users\lenovo\Desktop\c0097c24ab18972b6891a765e8cd7b899f510a9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3810" y="0"/>
            <a:ext cx="4568190" cy="679528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/>
        </p:nvGrpSpPr>
        <p:grpSpPr>
          <a:xfrm>
            <a:off x="1145652" y="1051590"/>
            <a:ext cx="2807020" cy="3129857"/>
            <a:chOff x="4693878" y="-802178"/>
            <a:chExt cx="2807022" cy="3129860"/>
          </a:xfrm>
        </p:grpSpPr>
        <p:sp>
          <p:nvSpPr>
            <p:cNvPr id="3" name="Freeform: Shape 25"/>
            <p:cNvSpPr/>
            <p:nvPr/>
          </p:nvSpPr>
          <p:spPr>
            <a:xfrm>
              <a:off x="4693878" y="-802178"/>
              <a:ext cx="2807022" cy="312986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Freeform: Shape 24"/>
            <p:cNvSpPr/>
            <p:nvPr/>
          </p:nvSpPr>
          <p:spPr>
            <a:xfrm>
              <a:off x="5081623" y="-368288"/>
              <a:ext cx="2028752" cy="226208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Freeform: Shape 19"/>
            <p:cNvSpPr/>
            <p:nvPr/>
          </p:nvSpPr>
          <p:spPr>
            <a:xfrm>
              <a:off x="5411924" y="0"/>
              <a:ext cx="1368152" cy="1525504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/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sz="6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Rectangle 27"/>
          <p:cNvSpPr/>
          <p:nvPr/>
        </p:nvSpPr>
        <p:spPr>
          <a:xfrm>
            <a:off x="638026" y="4209736"/>
            <a:ext cx="3822272" cy="734493"/>
          </a:xfrm>
          <a:prstGeom prst="rect">
            <a:avLst/>
          </a:prstGeom>
        </p:spPr>
        <p:txBody>
          <a:bodyPr wrap="none" lIns="192000" tIns="0" rIns="192000" bIns="0">
            <a:no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汉字简化运动</a:t>
            </a:r>
            <a:endParaRPr 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几个问题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840480" y="0"/>
            <a:ext cx="835152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40480" y="0"/>
            <a:ext cx="835152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一、今天的简体字形不是</a:t>
            </a:r>
            <a:r>
              <a:rPr lang="en-US" altLang="zh-CN" sz="3600" b="1" dirty="0">
                <a:solidFill>
                  <a:schemeClr val="bg1"/>
                </a:solidFill>
              </a:rPr>
              <a:t>1949</a:t>
            </a:r>
            <a:r>
              <a:rPr lang="zh-CN" altLang="en-US" sz="3600" b="1" dirty="0">
                <a:solidFill>
                  <a:schemeClr val="bg1"/>
                </a:solidFill>
              </a:rPr>
              <a:t>年以后新造的，而是在汉字使用的过程中，古已有之的字形。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zh-CN" altLang="en-US" sz="3600" b="1" dirty="0">
                <a:solidFill>
                  <a:schemeClr val="bg1"/>
                </a:solidFill>
              </a:rPr>
              <a:t>二、汉字的改革（汉字简化和拼音化）在近代以来曾经成为一些学者救亡图存主张的一部分。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zh-CN" altLang="en-US" sz="3600" b="1" dirty="0">
                <a:solidFill>
                  <a:schemeClr val="bg1"/>
                </a:solidFill>
              </a:rPr>
              <a:t>三、汉字简化运动在大陆和港澳台地区的不同结局。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zh-CN" altLang="en-US" sz="3600" b="1" dirty="0">
                <a:solidFill>
                  <a:schemeClr val="bg1"/>
                </a:solidFill>
              </a:rPr>
              <a:t>四、汉字简化不宜过度。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diamond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49680" y="0"/>
            <a:ext cx="1094232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0360" y="5983515"/>
            <a:ext cx="7574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1935</a:t>
            </a:r>
            <a:r>
              <a:rPr lang="zh-CN" altLang="en-US" sz="3600" b="1" dirty="0">
                <a:solidFill>
                  <a:schemeClr val="bg1"/>
                </a:solidFill>
              </a:rPr>
              <a:t>年</a:t>
            </a:r>
            <a:r>
              <a:rPr lang="en-US" altLang="zh-CN" sz="3600" b="1" dirty="0">
                <a:solidFill>
                  <a:schemeClr val="bg1"/>
                </a:solidFill>
              </a:rPr>
              <a:t>《</a:t>
            </a:r>
            <a:r>
              <a:rPr lang="zh-CN" altLang="en-US" sz="3600" b="1" dirty="0">
                <a:solidFill>
                  <a:schemeClr val="bg1"/>
                </a:solidFill>
              </a:rPr>
              <a:t>第一批简体字表</a:t>
            </a:r>
            <a:r>
              <a:rPr lang="en-US" altLang="zh-CN" sz="3600" b="1" dirty="0">
                <a:solidFill>
                  <a:schemeClr val="bg1"/>
                </a:solidFill>
              </a:rPr>
              <a:t>·</a:t>
            </a:r>
            <a:r>
              <a:rPr lang="zh-CN" altLang="en-US" sz="3600" b="1" dirty="0">
                <a:solidFill>
                  <a:schemeClr val="bg1"/>
                </a:solidFill>
              </a:rPr>
              <a:t>说明</a:t>
            </a:r>
            <a:r>
              <a:rPr lang="en-US" altLang="zh-CN" sz="3600" b="1" dirty="0">
                <a:solidFill>
                  <a:schemeClr val="bg1"/>
                </a:solidFill>
              </a:rPr>
              <a:t>》</a:t>
            </a:r>
          </a:p>
          <a:p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lenovo\Desktop\8341df1fd2b4430cb7617d2c776440f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1333" y="289560"/>
            <a:ext cx="6834187" cy="5746157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diamond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58240" y="944880"/>
            <a:ext cx="10744200" cy="454152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47800" y="1411515"/>
            <a:ext cx="10271760" cy="37853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首先是筆畫的簡化。這就是用一些簡體字代替筆畫較繁的字。簡體字是筆畫簡化的一些字，例如‘声’是‘聲’的簡體字，‘灶’是‘竈’的簡體字。這種字在很久以前就產生了。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en-US" altLang="zh-CN" sz="3600" b="1" dirty="0">
                <a:solidFill>
                  <a:schemeClr val="bg1"/>
                </a:solidFill>
              </a:rPr>
              <a:t>——1955</a:t>
            </a:r>
            <a:r>
              <a:rPr lang="zh-CN" altLang="en-US" sz="3600" b="1" dirty="0">
                <a:solidFill>
                  <a:schemeClr val="bg1"/>
                </a:solidFill>
              </a:rPr>
              <a:t>年</a:t>
            </a:r>
            <a:r>
              <a:rPr lang="en-US" altLang="zh-CN" sz="3600" b="1" dirty="0">
                <a:solidFill>
                  <a:schemeClr val="bg1"/>
                </a:solidFill>
              </a:rPr>
              <a:t>《</a:t>
            </a:r>
            <a:r>
              <a:rPr lang="zh-CN" altLang="en-US" sz="3600" b="1" dirty="0">
                <a:solidFill>
                  <a:schemeClr val="bg1"/>
                </a:solidFill>
              </a:rPr>
              <a:t>汉字简化方案草案说明</a:t>
            </a:r>
            <a:r>
              <a:rPr lang="en-US" altLang="zh-CN" sz="3600" b="1" dirty="0">
                <a:solidFill>
                  <a:schemeClr val="bg1"/>
                </a:solidFill>
              </a:rPr>
              <a:t>·</a:t>
            </a:r>
            <a:r>
              <a:rPr lang="zh-CN" altLang="en-US" sz="3600" b="1" dirty="0">
                <a:solidFill>
                  <a:schemeClr val="bg1"/>
                </a:solidFill>
              </a:rPr>
              <a:t>汉字简化的目的和方法</a:t>
            </a:r>
            <a:r>
              <a:rPr lang="en-US" altLang="zh-CN" sz="3600" b="1" dirty="0">
                <a:solidFill>
                  <a:schemeClr val="bg1"/>
                </a:solidFill>
              </a:rPr>
              <a:t>》</a:t>
            </a:r>
          </a:p>
        </p:txBody>
      </p:sp>
    </p:spTree>
  </p:cSld>
  <p:clrMapOvr>
    <a:masterClrMapping/>
  </p:clrMapOvr>
  <p:transition spd="slow">
    <p:diamond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字体演变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4194175" y="511175"/>
            <a:ext cx="3623945" cy="2765425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/>
              <a:t>古文字阶段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115810" cy="562229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58455" y="480695"/>
            <a:ext cx="3867785" cy="2826385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148455" y="3696335"/>
            <a:ext cx="3669665" cy="2765425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/>
              <a:t>今文字阶段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32774" y="579120"/>
            <a:ext cx="334962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</a:rPr>
              <a:t>甲骨文</a:t>
            </a:r>
            <a:endParaRPr lang="en-US" altLang="zh-CN" sz="4000" b="1" dirty="0">
              <a:solidFill>
                <a:schemeClr val="bg1"/>
              </a:solidFill>
            </a:endParaRPr>
          </a:p>
          <a:p>
            <a:r>
              <a:rPr lang="zh-CN" altLang="en-US" sz="4000" b="1" dirty="0">
                <a:solidFill>
                  <a:schemeClr val="bg1"/>
                </a:solidFill>
              </a:rPr>
              <a:t>商周金文</a:t>
            </a:r>
            <a:endParaRPr lang="en-US" altLang="zh-CN" sz="4000" b="1" dirty="0">
              <a:solidFill>
                <a:schemeClr val="bg1"/>
              </a:solidFill>
            </a:endParaRPr>
          </a:p>
          <a:p>
            <a:r>
              <a:rPr lang="zh-CN" altLang="en-US" sz="4000" b="1" dirty="0">
                <a:solidFill>
                  <a:schemeClr val="bg1"/>
                </a:solidFill>
              </a:rPr>
              <a:t>六国文字</a:t>
            </a:r>
            <a:endParaRPr lang="en-US" altLang="zh-CN" sz="4000" b="1" dirty="0">
              <a:solidFill>
                <a:schemeClr val="bg1"/>
              </a:solidFill>
            </a:endParaRPr>
          </a:p>
          <a:p>
            <a:r>
              <a:rPr lang="zh-CN" altLang="en-US" sz="4000" b="1" dirty="0">
                <a:solidFill>
                  <a:schemeClr val="bg1"/>
                </a:solidFill>
              </a:rPr>
              <a:t>篆文</a:t>
            </a:r>
            <a:endParaRPr lang="en-US" altLang="zh-CN" sz="4000" b="1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958455" y="3681095"/>
            <a:ext cx="3867785" cy="2826385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29600" y="3228022"/>
            <a:ext cx="339852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4000" b="1" dirty="0">
              <a:solidFill>
                <a:schemeClr val="bg1"/>
              </a:solidFill>
            </a:endParaRPr>
          </a:p>
          <a:p>
            <a:r>
              <a:rPr lang="zh-CN" altLang="en-US" sz="4000" b="1" dirty="0">
                <a:solidFill>
                  <a:schemeClr val="bg1"/>
                </a:solidFill>
              </a:rPr>
              <a:t>隶书</a:t>
            </a:r>
            <a:endParaRPr lang="en-US" altLang="zh-CN" sz="4000" b="1" dirty="0">
              <a:solidFill>
                <a:schemeClr val="bg1"/>
              </a:solidFill>
            </a:endParaRPr>
          </a:p>
          <a:p>
            <a:r>
              <a:rPr lang="zh-CN" altLang="en-US" sz="4000" b="1" dirty="0">
                <a:solidFill>
                  <a:schemeClr val="bg1"/>
                </a:solidFill>
              </a:rPr>
              <a:t>草书</a:t>
            </a:r>
            <a:endParaRPr lang="en-US" altLang="zh-CN" sz="4000" b="1" dirty="0">
              <a:solidFill>
                <a:schemeClr val="bg1"/>
              </a:solidFill>
            </a:endParaRPr>
          </a:p>
          <a:p>
            <a:r>
              <a:rPr lang="zh-CN" altLang="en-US" sz="4000" b="1" dirty="0">
                <a:solidFill>
                  <a:schemeClr val="bg1"/>
                </a:solidFill>
              </a:rPr>
              <a:t>行书</a:t>
            </a:r>
            <a:endParaRPr lang="en-US" altLang="zh-CN" sz="4000" b="1" dirty="0">
              <a:solidFill>
                <a:schemeClr val="bg1"/>
              </a:solidFill>
            </a:endParaRPr>
          </a:p>
          <a:p>
            <a:r>
              <a:rPr lang="zh-CN" altLang="en-US" sz="4000" b="1" dirty="0">
                <a:solidFill>
                  <a:schemeClr val="bg1"/>
                </a:solidFill>
              </a:rPr>
              <a:t>楷书</a:t>
            </a:r>
            <a:endParaRPr lang="en-US" altLang="zh-CN" sz="4000" b="1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47800" y="1411515"/>
            <a:ext cx="10271760" cy="37853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C:\Users\lenovo\Desktop\新建位图图像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41433" y="76200"/>
            <a:ext cx="4980637" cy="66294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diamond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1280160"/>
            <a:ext cx="1722120" cy="557784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2793" y="1188721"/>
            <a:ext cx="710772" cy="5898731"/>
          </a:xfrm>
          <a:prstGeom prst="rect">
            <a:avLst/>
          </a:prstGeom>
          <a:noFill/>
        </p:spPr>
        <p:txBody>
          <a:bodyPr vert="wordArtVertRtl" wrap="none" lIns="0" tIns="0" rIns="0" bIns="0" rtlCol="0" anchor="t" anchorCtr="0"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《</a:t>
            </a:r>
            <a:r>
              <a:rPr lang="zh-CN" altLang="en-US" sz="3600" b="1" dirty="0">
                <a:solidFill>
                  <a:schemeClr val="bg1"/>
                </a:solidFill>
              </a:rPr>
              <a:t>宋元以来俗字谱</a:t>
            </a:r>
            <a:r>
              <a:rPr lang="en-US" altLang="zh-CN" sz="3600" b="1" dirty="0">
                <a:solidFill>
                  <a:schemeClr val="bg1"/>
                </a:solidFill>
              </a:rPr>
              <a:t>》</a:t>
            </a:r>
          </a:p>
        </p:txBody>
      </p:sp>
      <p:pic>
        <p:nvPicPr>
          <p:cNvPr id="2050" name="Picture 2" descr="C:\Users\lenovo\Desktop\新建位图图像 (3)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6138" y="0"/>
            <a:ext cx="4995862" cy="6706918"/>
          </a:xfrm>
          <a:prstGeom prst="rect">
            <a:avLst/>
          </a:prstGeom>
          <a:noFill/>
        </p:spPr>
      </p:pic>
      <p:pic>
        <p:nvPicPr>
          <p:cNvPr id="2051" name="Picture 3" descr="C:\Users\lenovo\Desktop\新建位图图像 (2)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2118" y="121920"/>
            <a:ext cx="5336814" cy="66294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diamond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43000" y="0"/>
            <a:ext cx="1104900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83480" y="121920"/>
            <a:ext cx="6797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钱玄同</a:t>
            </a:r>
            <a:r>
              <a:rPr lang="en-US" altLang="zh-CN" sz="3600" b="1" dirty="0">
                <a:solidFill>
                  <a:schemeClr val="bg1"/>
                </a:solidFill>
              </a:rPr>
              <a:t>《</a:t>
            </a:r>
            <a:r>
              <a:rPr lang="zh-CN" altLang="en-US" sz="3600" b="1" dirty="0">
                <a:solidFill>
                  <a:schemeClr val="bg1"/>
                </a:solidFill>
              </a:rPr>
              <a:t>中国今后文字问题</a:t>
            </a:r>
            <a:r>
              <a:rPr lang="en-US" altLang="zh-CN" sz="3600" b="1" dirty="0">
                <a:solidFill>
                  <a:schemeClr val="bg1"/>
                </a:solidFill>
              </a:rPr>
              <a:t>》</a:t>
            </a:r>
          </a:p>
          <a:p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lenovo\Desktop\tim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2209" y="2011680"/>
            <a:ext cx="3224733" cy="376428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4678680" y="899161"/>
            <a:ext cx="729996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        中国文字，论其字形，则非拼音而为象形文字之末流，不便于识，不便于写；论其字义，则意义含糊，文法极不精密；论其在今日学问上之应用，则新理新事新物之名词，一无所有；论其过去之历史，则千分之九百九十九为记载孔门学说及道教妖言之记号</a:t>
            </a:r>
            <a:r>
              <a:rPr lang="en-US" sz="3200" dirty="0">
                <a:solidFill>
                  <a:schemeClr val="bg1"/>
                </a:solidFill>
              </a:rPr>
              <a:t>……</a:t>
            </a:r>
            <a:r>
              <a:rPr lang="zh-CN" altLang="en-US" sz="3200" dirty="0">
                <a:solidFill>
                  <a:schemeClr val="bg1"/>
                </a:solidFill>
              </a:rPr>
              <a:t>欲使中国不亡，欲使中国民族为２０世纪文明之民族，必以废孔学，灭道教为根本之解决，而废记载孔门学说及道教妖言之汉文，尤为根本解决之根本解决。</a:t>
            </a:r>
          </a:p>
        </p:txBody>
      </p:sp>
    </p:spTree>
  </p:cSld>
  <p:clrMapOvr>
    <a:masterClrMapping/>
  </p:clrMapOvr>
  <p:transition spd="slow">
    <p:diamond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43000" y="0"/>
            <a:ext cx="1104900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83480" y="0"/>
            <a:ext cx="6797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钱玄同</a:t>
            </a:r>
            <a:r>
              <a:rPr lang="en-US" altLang="zh-CN" sz="3600" b="1" dirty="0">
                <a:solidFill>
                  <a:schemeClr val="bg1"/>
                </a:solidFill>
              </a:rPr>
              <a:t>《</a:t>
            </a:r>
            <a:r>
              <a:rPr lang="zh-CN" altLang="en-US" sz="3600" b="1" dirty="0">
                <a:solidFill>
                  <a:schemeClr val="bg1"/>
                </a:solidFill>
              </a:rPr>
              <a:t>中国今后文字问题</a:t>
            </a:r>
            <a:r>
              <a:rPr lang="en-US" altLang="zh-CN" sz="3600" b="1" dirty="0">
                <a:solidFill>
                  <a:schemeClr val="bg1"/>
                </a:solidFill>
              </a:rPr>
              <a:t>》</a:t>
            </a:r>
          </a:p>
          <a:p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899160"/>
            <a:ext cx="7482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陈独秀：吴先生</a:t>
            </a:r>
            <a:r>
              <a:rPr lang="en-US" sz="3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‘</a:t>
            </a:r>
            <a:r>
              <a:rPr lang="zh-CN" altLang="en-US" sz="3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中国文字，迟早必废</a:t>
            </a:r>
            <a:r>
              <a:rPr lang="en-US" sz="3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’</a:t>
            </a:r>
            <a:r>
              <a:rPr lang="zh-CN" altLang="en-US" sz="3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之说，浅人闻之，虽必骇怪；循之进化公例，恐终无可逃。</a:t>
            </a:r>
          </a:p>
        </p:txBody>
      </p:sp>
      <p:pic>
        <p:nvPicPr>
          <p:cNvPr id="2050" name="Picture 2" descr="C:\Users\lenovo\Desktop\timgWKU1PYM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9720" y="228600"/>
            <a:ext cx="2712720" cy="378650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03960" y="4221480"/>
            <a:ext cx="8168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傅斯年：中国文字的起源是极野蛮，形状是极奇异，认识极不便，应用是极不经济，真是又笨、又粗、牛鬼蛇神的文字，真是天下第一不方便的器具。</a:t>
            </a:r>
          </a:p>
        </p:txBody>
      </p:sp>
      <p:pic>
        <p:nvPicPr>
          <p:cNvPr id="2051" name="Picture 3" descr="C:\Users\lenovo\Desktop\timgNN0DO60Z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14205" y="2917190"/>
            <a:ext cx="2479675" cy="3735128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diamond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43000" y="0"/>
            <a:ext cx="1104900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12920" y="198120"/>
            <a:ext cx="7879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鲁迅</a:t>
            </a:r>
            <a:r>
              <a:rPr lang="en-US" altLang="zh-CN" sz="3200" b="1" dirty="0">
                <a:solidFill>
                  <a:schemeClr val="bg1"/>
                </a:solidFill>
              </a:rPr>
              <a:t>《</a:t>
            </a:r>
            <a:r>
              <a:rPr lang="zh-CN" altLang="en-US" sz="3200" b="1" dirty="0">
                <a:solidFill>
                  <a:schemeClr val="bg1"/>
                </a:solidFill>
              </a:rPr>
              <a:t>且介亭杂文二集</a:t>
            </a:r>
            <a:r>
              <a:rPr lang="en-US" altLang="zh-CN" sz="3200" b="1" dirty="0">
                <a:solidFill>
                  <a:schemeClr val="bg1"/>
                </a:solidFill>
              </a:rPr>
              <a:t>·</a:t>
            </a:r>
            <a:r>
              <a:rPr lang="zh-CN" altLang="en-US" sz="3200" b="1" dirty="0">
                <a:solidFill>
                  <a:schemeClr val="bg1"/>
                </a:solidFill>
              </a:rPr>
              <a:t>从“别字”说开去</a:t>
            </a:r>
            <a:r>
              <a:rPr lang="en-US" altLang="zh-CN" sz="3200" b="1" dirty="0">
                <a:solidFill>
                  <a:schemeClr val="bg1"/>
                </a:solidFill>
              </a:rPr>
              <a:t>》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899160"/>
            <a:ext cx="74828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我以为方块字本身就是一个死症，吃点人参或者想点什么方法，固然也许可以拖延一下，然而到底是无可救药的。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54480" y="4617720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胡适：</a:t>
            </a:r>
            <a:r>
              <a:rPr lang="en-US" sz="3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我以为中国将来应该有拼音的文字。</a:t>
            </a:r>
          </a:p>
        </p:txBody>
      </p:sp>
      <p:pic>
        <p:nvPicPr>
          <p:cNvPr id="3074" name="Picture 2" descr="C:\Users\lenovo\Desktop\timg0GSCT5L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5226" y="289561"/>
            <a:ext cx="3096374" cy="3139439"/>
          </a:xfrm>
          <a:prstGeom prst="rect">
            <a:avLst/>
          </a:prstGeom>
          <a:noFill/>
        </p:spPr>
      </p:pic>
      <p:pic>
        <p:nvPicPr>
          <p:cNvPr id="3075" name="Picture 3" descr="C:\Users\lenovo\Desktop\timgU3I5F5Q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1080" y="2777490"/>
            <a:ext cx="2729438" cy="408051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diamond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43000" y="0"/>
            <a:ext cx="1104900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06880" y="335280"/>
            <a:ext cx="9921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        </a:t>
            </a:r>
            <a:r>
              <a:rPr lang="en-US" altLang="zh-CN" sz="3600" b="1" dirty="0">
                <a:solidFill>
                  <a:schemeClr val="bg1"/>
                </a:solidFill>
              </a:rPr>
              <a:t>1956</a:t>
            </a:r>
            <a:r>
              <a:rPr lang="zh-CN" altLang="en-US" sz="3600" b="1" dirty="0">
                <a:solidFill>
                  <a:schemeClr val="bg1"/>
                </a:solidFill>
              </a:rPr>
              <a:t>年</a:t>
            </a: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r>
              <a:rPr lang="zh-CN" altLang="en-US" sz="3600" b="1" dirty="0">
                <a:solidFill>
                  <a:schemeClr val="bg1"/>
                </a:solidFill>
              </a:rPr>
              <a:t>月</a:t>
            </a:r>
            <a:r>
              <a:rPr lang="en-US" altLang="zh-CN" sz="3600" b="1" dirty="0">
                <a:solidFill>
                  <a:schemeClr val="bg1"/>
                </a:solidFill>
              </a:rPr>
              <a:t>31</a:t>
            </a:r>
            <a:r>
              <a:rPr lang="zh-CN" altLang="en-US" sz="3600" b="1" dirty="0">
                <a:solidFill>
                  <a:schemeClr val="bg1"/>
                </a:solidFill>
              </a:rPr>
              <a:t>日，</a:t>
            </a:r>
            <a:r>
              <a:rPr lang="en-US" altLang="zh-CN" sz="3600" b="1" dirty="0">
                <a:solidFill>
                  <a:schemeClr val="bg1"/>
                </a:solidFill>
              </a:rPr>
              <a:t>《</a:t>
            </a:r>
            <a:r>
              <a:rPr lang="zh-CN" altLang="en-US" sz="3600" b="1" dirty="0">
                <a:solidFill>
                  <a:schemeClr val="bg1"/>
                </a:solidFill>
              </a:rPr>
              <a:t>人民日报</a:t>
            </a:r>
            <a:r>
              <a:rPr lang="en-US" altLang="zh-CN" sz="3600" b="1" dirty="0">
                <a:solidFill>
                  <a:schemeClr val="bg1"/>
                </a:solidFill>
              </a:rPr>
              <a:t>》</a:t>
            </a:r>
            <a:r>
              <a:rPr lang="zh-CN" altLang="en-US" sz="3600" b="1" dirty="0">
                <a:solidFill>
                  <a:schemeClr val="bg1"/>
                </a:solidFill>
              </a:rPr>
              <a:t>全文发表了国务院的</a:t>
            </a:r>
            <a:r>
              <a:rPr lang="en-US" altLang="zh-CN" sz="3600" b="1" dirty="0">
                <a:solidFill>
                  <a:schemeClr val="bg1"/>
                </a:solidFill>
              </a:rPr>
              <a:t>《</a:t>
            </a:r>
            <a:r>
              <a:rPr lang="zh-CN" altLang="en-US" sz="3600" b="1" dirty="0">
                <a:solidFill>
                  <a:schemeClr val="bg1"/>
                </a:solidFill>
              </a:rPr>
              <a:t>关于公布</a:t>
            </a:r>
            <a:r>
              <a:rPr lang="en-US" altLang="zh-CN" sz="3600" b="1" dirty="0">
                <a:solidFill>
                  <a:schemeClr val="bg1"/>
                </a:solidFill>
              </a:rPr>
              <a:t>〈</a:t>
            </a:r>
            <a:r>
              <a:rPr lang="zh-CN" altLang="en-US" sz="3600" b="1" dirty="0">
                <a:solidFill>
                  <a:schemeClr val="bg1"/>
                </a:solidFill>
              </a:rPr>
              <a:t>汉字简化方案</a:t>
            </a:r>
            <a:r>
              <a:rPr lang="en-US" altLang="zh-CN" sz="3600" b="1" dirty="0">
                <a:solidFill>
                  <a:schemeClr val="bg1"/>
                </a:solidFill>
              </a:rPr>
              <a:t>〉</a:t>
            </a:r>
            <a:r>
              <a:rPr lang="zh-CN" altLang="en-US" sz="3600" b="1" dirty="0">
                <a:solidFill>
                  <a:schemeClr val="bg1"/>
                </a:solidFill>
              </a:rPr>
              <a:t>的决议</a:t>
            </a:r>
            <a:r>
              <a:rPr lang="en-US" altLang="zh-CN" sz="3600" b="1" dirty="0">
                <a:solidFill>
                  <a:schemeClr val="bg1"/>
                </a:solidFill>
              </a:rPr>
              <a:t>》</a:t>
            </a:r>
            <a:r>
              <a:rPr lang="zh-CN" altLang="en-US" sz="3600" b="1" dirty="0">
                <a:solidFill>
                  <a:schemeClr val="bg1"/>
                </a:solidFill>
              </a:rPr>
              <a:t>和</a:t>
            </a:r>
            <a:r>
              <a:rPr lang="en-US" altLang="zh-CN" sz="3600" b="1" dirty="0">
                <a:solidFill>
                  <a:schemeClr val="bg1"/>
                </a:solidFill>
              </a:rPr>
              <a:t>《</a:t>
            </a:r>
            <a:r>
              <a:rPr lang="zh-CN" altLang="en-US" sz="3600" b="1" dirty="0">
                <a:solidFill>
                  <a:schemeClr val="bg1"/>
                </a:solidFill>
              </a:rPr>
              <a:t>汉字简化方案</a:t>
            </a:r>
            <a:r>
              <a:rPr lang="en-US" altLang="zh-CN" sz="3600" b="1" dirty="0">
                <a:solidFill>
                  <a:schemeClr val="bg1"/>
                </a:solidFill>
              </a:rPr>
              <a:t>》</a:t>
            </a:r>
            <a:r>
              <a:rPr lang="zh-CN" altLang="en-US" sz="3600" b="1" dirty="0">
                <a:solidFill>
                  <a:schemeClr val="bg1"/>
                </a:solidFill>
              </a:rPr>
              <a:t>，法定的简化字在中国大陆地区取得了“规范汉字”的地位。</a:t>
            </a:r>
            <a:endParaRPr lang="zh-CN" altLang="en-US" sz="36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diamond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43000" y="0"/>
            <a:ext cx="1104900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28800" y="106680"/>
            <a:ext cx="6217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第二次汉字简化方案（</a:t>
            </a:r>
            <a:r>
              <a:rPr lang="en-US" altLang="zh-CN" sz="3600" b="1" dirty="0">
                <a:solidFill>
                  <a:schemeClr val="bg1"/>
                </a:solidFill>
              </a:rPr>
              <a:t>1977</a:t>
            </a:r>
            <a:r>
              <a:rPr lang="zh-CN" altLang="en-US" sz="3600" b="1" dirty="0">
                <a:solidFill>
                  <a:schemeClr val="bg1"/>
                </a:solidFill>
              </a:rPr>
              <a:t>）</a:t>
            </a:r>
            <a:endParaRPr lang="zh-CN" altLang="en-US" sz="36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098" name="Picture 2" descr="C:\Users\lenovo\Desktop\新建位图图像 (4)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9238" y="885825"/>
            <a:ext cx="7019925" cy="59721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174480" y="1889760"/>
            <a:ext cx="18745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宣：㝉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zh-CN" altLang="en-US" sz="3600" b="1" dirty="0">
                <a:solidFill>
                  <a:schemeClr val="bg1"/>
                </a:solidFill>
              </a:rPr>
              <a:t>停：仃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zh-CN" altLang="en-US" sz="3600" b="1" dirty="0">
                <a:solidFill>
                  <a:schemeClr val="bg1"/>
                </a:solidFill>
              </a:rPr>
              <a:t>傅：付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zh-CN" altLang="en-US" sz="3600" b="1" dirty="0">
                <a:solidFill>
                  <a:schemeClr val="bg1"/>
                </a:solidFill>
              </a:rPr>
              <a:t>阎：闫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endParaRPr lang="en-US" altLang="zh-CN" sz="3600" b="1" dirty="0">
              <a:solidFill>
                <a:schemeClr val="bg1"/>
              </a:solidFill>
            </a:endParaRPr>
          </a:p>
          <a:p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diamond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43000" y="0"/>
            <a:ext cx="1104900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33800" y="60960"/>
            <a:ext cx="6217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n-ea"/>
              </a:rPr>
              <a:t>汉字简化度与分辨率负相关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86800" y="4876800"/>
            <a:ext cx="1874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分辨率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4130040" y="1584960"/>
            <a:ext cx="4526280" cy="373380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endCxn id="40" idx="1"/>
          </p:cNvCxnSpPr>
          <p:nvPr/>
        </p:nvCxnSpPr>
        <p:spPr>
          <a:xfrm flipV="1">
            <a:off x="3947160" y="1496646"/>
            <a:ext cx="4739640" cy="3989754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rot="16200000" flipV="1">
            <a:off x="152400" y="3505200"/>
            <a:ext cx="5364480" cy="30480"/>
          </a:xfrm>
          <a:prstGeom prst="straightConnector1">
            <a:avLst/>
          </a:prstGeom>
          <a:ln w="1270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2804160" y="6126480"/>
            <a:ext cx="7132320" cy="15240"/>
          </a:xfrm>
          <a:prstGeom prst="straightConnector1">
            <a:avLst/>
          </a:prstGeom>
          <a:ln w="1270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686800" y="1173480"/>
            <a:ext cx="1874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简化度</a:t>
            </a:r>
          </a:p>
        </p:txBody>
      </p:sp>
    </p:spTree>
  </p:cSld>
  <p:clrMapOvr>
    <a:masterClrMapping/>
  </p:clrMapOvr>
  <p:transition spd="slow">
    <p:diamond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/>
        </p:nvGrpSpPr>
        <p:grpSpPr>
          <a:xfrm>
            <a:off x="1145652" y="1051590"/>
            <a:ext cx="2807020" cy="3129857"/>
            <a:chOff x="4693878" y="-802178"/>
            <a:chExt cx="2807022" cy="3129860"/>
          </a:xfrm>
        </p:grpSpPr>
        <p:sp>
          <p:nvSpPr>
            <p:cNvPr id="3" name="Freeform: Shape 25"/>
            <p:cNvSpPr/>
            <p:nvPr/>
          </p:nvSpPr>
          <p:spPr>
            <a:xfrm>
              <a:off x="4693878" y="-802178"/>
              <a:ext cx="2807022" cy="312986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Freeform: Shape 24"/>
            <p:cNvSpPr/>
            <p:nvPr/>
          </p:nvSpPr>
          <p:spPr>
            <a:xfrm>
              <a:off x="5081623" y="-368288"/>
              <a:ext cx="2028752" cy="226208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Freeform: Shape 19"/>
            <p:cNvSpPr/>
            <p:nvPr/>
          </p:nvSpPr>
          <p:spPr>
            <a:xfrm>
              <a:off x="5411924" y="0"/>
              <a:ext cx="1368152" cy="1525504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/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sz="6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Rectangle 27"/>
          <p:cNvSpPr/>
          <p:nvPr/>
        </p:nvSpPr>
        <p:spPr>
          <a:xfrm>
            <a:off x="638026" y="4209736"/>
            <a:ext cx="3822272" cy="734493"/>
          </a:xfrm>
          <a:prstGeom prst="rect">
            <a:avLst/>
          </a:prstGeom>
        </p:spPr>
        <p:txBody>
          <a:bodyPr wrap="none" lIns="192000" tIns="0" rIns="192000" bIns="0">
            <a:no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繁简体的对应</a:t>
            </a:r>
            <a:endParaRPr 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386840" y="0"/>
            <a:ext cx="1080516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64280" y="361560"/>
            <a:ext cx="6217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+mn-ea"/>
              </a:rPr>
              <a:t>并</a:t>
            </a:r>
            <a:r>
              <a:rPr lang="en-US" altLang="zh-CN" sz="44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zh-CN" altLang="en-US" sz="4400" b="1" dirty="0">
                <a:solidFill>
                  <a:schemeClr val="bg1"/>
                </a:solidFill>
                <a:latin typeface="+mn-ea"/>
              </a:rPr>
              <a:t>併（幷、倂）、並</a:t>
            </a:r>
          </a:p>
        </p:txBody>
      </p:sp>
      <p:pic>
        <p:nvPicPr>
          <p:cNvPr id="1026" name="Picture 2" descr="C:\Users\lenovo\Desktop\新建位图图像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2838" y="1644968"/>
            <a:ext cx="1076325" cy="180022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831080" y="1645920"/>
            <a:ext cx="3063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中山王鼎</a:t>
            </a:r>
          </a:p>
        </p:txBody>
      </p:sp>
      <p:pic>
        <p:nvPicPr>
          <p:cNvPr id="1027" name="Picture 3" descr="C:\Users\lenovo\Desktop\新建位图图像 (2)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5648" y="1644968"/>
            <a:ext cx="1829268" cy="18000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9067800" y="1630680"/>
            <a:ext cx="3063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说文</a:t>
            </a:r>
          </a:p>
        </p:txBody>
      </p:sp>
      <p:pic>
        <p:nvPicPr>
          <p:cNvPr id="1029" name="Picture 5" descr="C:\Users\lenovo\Desktop\新建位图图像 (4)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06163" y="4020503"/>
            <a:ext cx="1179832" cy="1800000"/>
          </a:xfrm>
          <a:prstGeom prst="rect">
            <a:avLst/>
          </a:prstGeom>
          <a:noFill/>
        </p:spPr>
      </p:pic>
      <p:pic>
        <p:nvPicPr>
          <p:cNvPr id="1030" name="Picture 6" descr="C:\Users\lenovo\Desktop\新建位图图像 (4).bm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83743" y="4020503"/>
            <a:ext cx="1800000" cy="18000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831080" y="4084320"/>
            <a:ext cx="3063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中山王壶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67800" y="4069080"/>
            <a:ext cx="3063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说文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甲骨文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874135" y="247650"/>
            <a:ext cx="8317865" cy="661035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12920" y="350521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商代后期（前</a:t>
            </a:r>
            <a:r>
              <a:rPr lang="en-US" altLang="zh-CN" sz="3600" b="1" dirty="0">
                <a:solidFill>
                  <a:schemeClr val="bg1"/>
                </a:solidFill>
              </a:rPr>
              <a:t>14</a:t>
            </a:r>
            <a:r>
              <a:rPr lang="zh-CN" altLang="en-US" sz="3600" b="1" dirty="0">
                <a:solidFill>
                  <a:schemeClr val="bg1"/>
                </a:solidFill>
              </a:rPr>
              <a:t>世纪</a:t>
            </a:r>
            <a:r>
              <a:rPr lang="en-US" altLang="zh-CN" sz="3600" b="1" dirty="0">
                <a:solidFill>
                  <a:schemeClr val="bg1"/>
                </a:solidFill>
              </a:rPr>
              <a:t>-</a:t>
            </a:r>
            <a:r>
              <a:rPr lang="zh-CN" altLang="en-US" sz="3600" b="1" dirty="0">
                <a:solidFill>
                  <a:schemeClr val="bg1"/>
                </a:solidFill>
              </a:rPr>
              <a:t>前</a:t>
            </a:r>
            <a:r>
              <a:rPr lang="en-US" altLang="zh-CN" sz="3600" b="1" dirty="0">
                <a:solidFill>
                  <a:schemeClr val="bg1"/>
                </a:solidFill>
              </a:rPr>
              <a:t>11</a:t>
            </a:r>
            <a:r>
              <a:rPr lang="zh-CN" altLang="en-US" sz="3600" b="1" dirty="0">
                <a:solidFill>
                  <a:schemeClr val="bg1"/>
                </a:solidFill>
              </a:rPr>
              <a:t>世纪）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12" name="Picture 4" descr="C:\Users\Sun Shun\Desktop\Snap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485" y="1222060"/>
            <a:ext cx="4628515" cy="56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2" name="Picture 2" descr="C:\Users\lenovo\Desktop\IMG_20161231_1252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2520" y="1863090"/>
            <a:ext cx="6047443" cy="4248150"/>
          </a:xfrm>
          <a:prstGeom prst="rect">
            <a:avLst/>
          </a:prstGeom>
          <a:noFill/>
        </p:spPr>
      </p:pic>
      <p:pic>
        <p:nvPicPr>
          <p:cNvPr id="5123" name="Picture 3" descr="C:\Users\lenovo\Desktop\IMG_20161231_13573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7751" y="387480"/>
            <a:ext cx="4544904" cy="628764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438400" y="731520"/>
            <a:ext cx="3642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秦始皇陵兵马俑</a:t>
            </a:r>
          </a:p>
        </p:txBody>
      </p:sp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8" name="Picture 6" descr="C:\Users\lenovo\Desktop\新建位图图像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9255" y="0"/>
            <a:ext cx="3458551" cy="6840000"/>
          </a:xfrm>
          <a:prstGeom prst="rect">
            <a:avLst/>
          </a:prstGeom>
          <a:noFill/>
        </p:spPr>
      </p:pic>
      <p:pic>
        <p:nvPicPr>
          <p:cNvPr id="3080" name="Picture 8" descr="C:\Users\lenovo\Desktop\新建位图图像 (2)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0860" y="0"/>
            <a:ext cx="2769571" cy="6840000"/>
          </a:xfrm>
          <a:prstGeom prst="rect">
            <a:avLst/>
          </a:prstGeom>
          <a:noFill/>
        </p:spPr>
      </p:pic>
      <p:pic>
        <p:nvPicPr>
          <p:cNvPr id="3081" name="Picture 9" descr="C:\Users\lenovo\Desktop\新建位图图像 (4)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33485" y="0"/>
            <a:ext cx="2833190" cy="6840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5288280"/>
            <a:ext cx="12192000" cy="156972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85360" y="72000"/>
            <a:ext cx="4023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+mn-ea"/>
              </a:rPr>
              <a:t>丑</a:t>
            </a:r>
            <a:r>
              <a:rPr lang="en-US" altLang="zh-CN" sz="44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zh-CN" altLang="en-US" sz="4400" b="1" dirty="0">
                <a:solidFill>
                  <a:schemeClr val="bg1"/>
                </a:solidFill>
                <a:latin typeface="+mn-ea"/>
              </a:rPr>
              <a:t>丑、醜</a:t>
            </a:r>
          </a:p>
        </p:txBody>
      </p:sp>
      <p:pic>
        <p:nvPicPr>
          <p:cNvPr id="2052" name="Picture 4" descr="C:\Users\lenovo\Desktop\新建位图图像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89008" y="1132522"/>
            <a:ext cx="1774825" cy="18000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501640" y="1127761"/>
            <a:ext cx="201168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n-ea"/>
              </a:rPr>
              <a:t>甲骨文</a:t>
            </a:r>
          </a:p>
        </p:txBody>
      </p:sp>
      <p:pic>
        <p:nvPicPr>
          <p:cNvPr id="2053" name="Picture 5" descr="C:\Users\lenovo\Desktop\新建位图图像 (2)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97103" y="1162050"/>
            <a:ext cx="1727419" cy="18000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9220200" y="1097281"/>
            <a:ext cx="201168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n-ea"/>
              </a:rPr>
              <a:t>说文</a:t>
            </a:r>
          </a:p>
        </p:txBody>
      </p:sp>
      <p:pic>
        <p:nvPicPr>
          <p:cNvPr id="2054" name="Picture 6" descr="C:\Users\lenovo\Desktop\新建位图图像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81387" y="3308985"/>
            <a:ext cx="1784746" cy="18000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5547360" y="3291841"/>
            <a:ext cx="201168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n-ea"/>
              </a:rPr>
              <a:t>甲骨文</a:t>
            </a:r>
          </a:p>
        </p:txBody>
      </p:sp>
      <p:pic>
        <p:nvPicPr>
          <p:cNvPr id="2055" name="Picture 7" descr="C:\Users\lenovo\Desktop\新建位图图像.bm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60907" y="3436620"/>
            <a:ext cx="1755000" cy="18000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9174480" y="3429001"/>
            <a:ext cx="201168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n-ea"/>
              </a:rPr>
              <a:t>说文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541020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《</a:t>
            </a:r>
            <a:r>
              <a:rPr lang="zh-CN" altLang="en-US" sz="3600" b="1" dirty="0">
                <a:solidFill>
                  <a:schemeClr val="bg1"/>
                </a:solidFill>
              </a:rPr>
              <a:t>说文</a:t>
            </a:r>
            <a:r>
              <a:rPr lang="en-US" altLang="zh-CN" sz="3600" b="1" dirty="0">
                <a:solidFill>
                  <a:schemeClr val="bg1"/>
                </a:solidFill>
              </a:rPr>
              <a:t>》</a:t>
            </a:r>
            <a:r>
              <a:rPr lang="zh-CN" altLang="en-US" sz="3600" b="1" dirty="0">
                <a:solidFill>
                  <a:schemeClr val="bg1"/>
                </a:solidFill>
              </a:rPr>
              <a:t>：</a:t>
            </a:r>
            <a:r>
              <a:rPr lang="zh-CN" altLang="en-US" sz="3600" b="1" dirty="0">
                <a:solidFill>
                  <a:schemeClr val="bg1"/>
                </a:solidFill>
                <a:latin typeface="+mn-ea"/>
              </a:rPr>
              <a:t>丑，纽也。十二月，万物动，用事。象手之形。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en-US" altLang="zh-CN" sz="3600" b="1" dirty="0">
                <a:solidFill>
                  <a:schemeClr val="bg1"/>
                </a:solidFill>
              </a:rPr>
              <a:t>《</a:t>
            </a:r>
            <a:r>
              <a:rPr lang="zh-CN" altLang="en-US" sz="3600" b="1" dirty="0">
                <a:solidFill>
                  <a:schemeClr val="bg1"/>
                </a:solidFill>
              </a:rPr>
              <a:t>说文</a:t>
            </a:r>
            <a:r>
              <a:rPr lang="en-US" altLang="zh-CN" sz="3600" b="1" dirty="0">
                <a:solidFill>
                  <a:schemeClr val="bg1"/>
                </a:solidFill>
              </a:rPr>
              <a:t>》</a:t>
            </a:r>
            <a:r>
              <a:rPr lang="zh-CN" altLang="en-US" sz="3600" b="1" dirty="0">
                <a:solidFill>
                  <a:schemeClr val="bg1"/>
                </a:solidFill>
              </a:rPr>
              <a:t>：醜，可恶也。</a:t>
            </a:r>
          </a:p>
        </p:txBody>
      </p:sp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04" name="Picture 8" descr="C:\Users\lenovo\Desktop\微信图片_2019092113275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2730" y="18000"/>
            <a:ext cx="1979495" cy="6840000"/>
          </a:xfrm>
          <a:prstGeom prst="rect">
            <a:avLst/>
          </a:prstGeom>
          <a:noFill/>
        </p:spPr>
      </p:pic>
      <p:pic>
        <p:nvPicPr>
          <p:cNvPr id="4105" name="Picture 9" descr="C:\Users\lenovo\Desktop\微信图片_2019092113275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44974" y="18000"/>
            <a:ext cx="2331103" cy="6840000"/>
          </a:xfrm>
          <a:prstGeom prst="rect">
            <a:avLst/>
          </a:prstGeom>
          <a:noFill/>
        </p:spPr>
      </p:pic>
      <p:pic>
        <p:nvPicPr>
          <p:cNvPr id="4106" name="Picture 10" descr="C:\Users\lenovo\Desktop\微信图片_2019092113275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648825" y="18000"/>
            <a:ext cx="1412308" cy="6840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5288280"/>
            <a:ext cx="12192000" cy="156972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85360" y="72000"/>
            <a:ext cx="4023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+mn-ea"/>
              </a:rPr>
              <a:t>发</a:t>
            </a:r>
            <a:r>
              <a:rPr lang="en-US" altLang="zh-CN" sz="44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zh-CN" altLang="en-US" sz="4400" b="1" dirty="0">
                <a:solidFill>
                  <a:schemeClr val="bg1"/>
                </a:solidFill>
                <a:latin typeface="+mn-ea"/>
              </a:rPr>
              <a:t>發、髪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18760" y="1219201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n-ea"/>
              </a:rPr>
              <a:t>金文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83040" y="1219201"/>
            <a:ext cx="201168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n-ea"/>
              </a:rPr>
              <a:t>说文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18759" y="3337561"/>
            <a:ext cx="1478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n-ea"/>
              </a:rPr>
              <a:t>秦简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72640" y="5394961"/>
            <a:ext cx="9250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《</a:t>
            </a:r>
            <a:r>
              <a:rPr lang="zh-CN" altLang="en-US" sz="3600" b="1" dirty="0">
                <a:solidFill>
                  <a:schemeClr val="bg1"/>
                </a:solidFill>
              </a:rPr>
              <a:t>说文</a:t>
            </a:r>
            <a:r>
              <a:rPr lang="en-US" altLang="zh-CN" sz="3600" b="1" dirty="0">
                <a:solidFill>
                  <a:schemeClr val="bg1"/>
                </a:solidFill>
              </a:rPr>
              <a:t>》</a:t>
            </a:r>
            <a:r>
              <a:rPr lang="zh-CN" altLang="en-US" sz="3600" b="1" dirty="0">
                <a:solidFill>
                  <a:schemeClr val="bg1"/>
                </a:solidFill>
              </a:rPr>
              <a:t>：發</a:t>
            </a:r>
            <a:r>
              <a:rPr lang="zh-CN" altLang="en-US" sz="3600" b="1" dirty="0">
                <a:solidFill>
                  <a:schemeClr val="bg1"/>
                </a:solidFill>
                <a:latin typeface="+mn-ea"/>
              </a:rPr>
              <a:t>，射發也。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en-US" altLang="zh-CN" sz="3600" b="1" dirty="0">
                <a:solidFill>
                  <a:schemeClr val="bg1"/>
                </a:solidFill>
              </a:rPr>
              <a:t>《</a:t>
            </a:r>
            <a:r>
              <a:rPr lang="zh-CN" altLang="en-US" sz="3600" b="1" dirty="0">
                <a:solidFill>
                  <a:schemeClr val="bg1"/>
                </a:solidFill>
              </a:rPr>
              <a:t>说文</a:t>
            </a:r>
            <a:r>
              <a:rPr lang="en-US" altLang="zh-CN" sz="3600" b="1" dirty="0">
                <a:solidFill>
                  <a:schemeClr val="bg1"/>
                </a:solidFill>
              </a:rPr>
              <a:t>》</a:t>
            </a:r>
            <a:r>
              <a:rPr lang="zh-CN" altLang="en-US" sz="3600" b="1" dirty="0">
                <a:solidFill>
                  <a:schemeClr val="bg1"/>
                </a:solidFill>
              </a:rPr>
              <a:t>：髪，根也。从髟犮声。</a:t>
            </a:r>
          </a:p>
        </p:txBody>
      </p:sp>
      <p:pic>
        <p:nvPicPr>
          <p:cNvPr id="6146" name="Picture 2" descr="C:\Users\lenovo\Desktop\新建位图图像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68015" y="1093470"/>
            <a:ext cx="1831034" cy="1800000"/>
          </a:xfrm>
          <a:prstGeom prst="rect">
            <a:avLst/>
          </a:prstGeom>
          <a:noFill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28497" y="1119187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68015" y="3314700"/>
            <a:ext cx="1826471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28497" y="3260407"/>
            <a:ext cx="1748936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9052560" y="3337561"/>
            <a:ext cx="201168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n-ea"/>
              </a:rPr>
              <a:t>说文</a:t>
            </a:r>
          </a:p>
        </p:txBody>
      </p:sp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70" name="Picture 2" descr="C:\Users\lenovo\Desktop\新建位图图像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9445" y="0"/>
            <a:ext cx="1521024" cy="6840000"/>
          </a:xfrm>
          <a:prstGeom prst="rect">
            <a:avLst/>
          </a:prstGeom>
          <a:noFill/>
        </p:spPr>
      </p:pic>
      <p:pic>
        <p:nvPicPr>
          <p:cNvPr id="7171" name="Picture 3" descr="C:\Users\lenovo\Desktop\新建位图图像 (2)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24290" y="0"/>
            <a:ext cx="1785949" cy="6840000"/>
          </a:xfrm>
          <a:prstGeom prst="rect">
            <a:avLst/>
          </a:prstGeom>
          <a:noFill/>
        </p:spPr>
      </p:pic>
      <p:pic>
        <p:nvPicPr>
          <p:cNvPr id="7172" name="Picture 4" descr="C:\Users\lenovo\Desktop\新建位图图像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3918" y="0"/>
            <a:ext cx="1476923" cy="6840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9845" y="419735"/>
            <a:ext cx="10827385" cy="624713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299845" y="541655"/>
            <a:ext cx="10826750" cy="59423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40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本讲参考资料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裘锡圭（</a:t>
            </a:r>
            <a:r>
              <a:rPr lang="en-US" altLang="zh-CN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1988</a:t>
            </a:r>
            <a:r>
              <a:rPr lang="zh-CN" altLang="en-US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）</a:t>
            </a:r>
            <a:r>
              <a:rPr lang="en-US" altLang="zh-CN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《</a:t>
            </a:r>
            <a:r>
              <a:rPr lang="zh-CN" altLang="en-US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古文字概要</a:t>
            </a:r>
            <a:r>
              <a:rPr lang="en-US" altLang="zh-CN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》</a:t>
            </a:r>
            <a:r>
              <a:rPr lang="zh-CN" altLang="en-US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，商务印书馆</a:t>
            </a:r>
            <a:endParaRPr lang="en-US" altLang="zh-CN" sz="2500" b="1" dirty="0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2500" b="1" dirty="0">
                <a:solidFill>
                  <a:schemeClr val="bg1"/>
                </a:solidFill>
                <a:latin typeface="Times New Roman" panose="02020603050405020304" charset="0"/>
              </a:rPr>
              <a:t>刘翔（</a:t>
            </a:r>
            <a:r>
              <a:rPr lang="en-US" altLang="zh-CN" sz="2500" b="1" dirty="0">
                <a:solidFill>
                  <a:schemeClr val="bg1"/>
                </a:solidFill>
                <a:latin typeface="Times New Roman" panose="02020603050405020304" charset="0"/>
              </a:rPr>
              <a:t>2017</a:t>
            </a:r>
            <a:r>
              <a:rPr lang="zh-CN" altLang="en-US" sz="2500" b="1" dirty="0">
                <a:solidFill>
                  <a:schemeClr val="bg1"/>
                </a:solidFill>
                <a:latin typeface="Times New Roman" panose="02020603050405020304" charset="0"/>
              </a:rPr>
              <a:t>）</a:t>
            </a:r>
            <a:r>
              <a:rPr lang="en-US" altLang="zh-CN" sz="2500" b="1" dirty="0">
                <a:solidFill>
                  <a:schemeClr val="bg1"/>
                </a:solidFill>
                <a:latin typeface="Times New Roman" panose="02020603050405020304" charset="0"/>
              </a:rPr>
              <a:t>《</a:t>
            </a:r>
            <a:r>
              <a:rPr lang="zh-CN" altLang="en-US" sz="2500" b="1" dirty="0">
                <a:solidFill>
                  <a:schemeClr val="bg1"/>
                </a:solidFill>
                <a:latin typeface="Times New Roman" panose="02020603050405020304" charset="0"/>
              </a:rPr>
              <a:t>商周古文字读本（增补本）</a:t>
            </a:r>
            <a:r>
              <a:rPr lang="en-US" altLang="zh-CN" sz="2500" b="1" dirty="0">
                <a:solidFill>
                  <a:schemeClr val="bg1"/>
                </a:solidFill>
                <a:latin typeface="Times New Roman" panose="02020603050405020304" charset="0"/>
              </a:rPr>
              <a:t>》</a:t>
            </a:r>
            <a:r>
              <a:rPr lang="zh-CN" altLang="en-US" sz="2500" b="1" dirty="0">
                <a:solidFill>
                  <a:schemeClr val="bg1"/>
                </a:solidFill>
                <a:latin typeface="Times New Roman" panose="02020603050405020304" charset="0"/>
              </a:rPr>
              <a:t>，商务印书馆</a:t>
            </a:r>
            <a:endParaRPr lang="en-US" altLang="zh-CN" sz="2500" b="1" dirty="0">
              <a:solidFill>
                <a:schemeClr val="bg1"/>
              </a:solidFill>
              <a:latin typeface="Times New Roman" panose="02020603050405020304" charset="0"/>
            </a:endParaRP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2500" b="1" dirty="0">
                <a:solidFill>
                  <a:schemeClr val="bg1"/>
                </a:solidFill>
                <a:latin typeface="Times New Roman" panose="02020603050405020304" charset="0"/>
              </a:rPr>
              <a:t>钱玄同（</a:t>
            </a:r>
            <a:r>
              <a:rPr lang="en-US" altLang="zh-CN" sz="2500" b="1" dirty="0">
                <a:solidFill>
                  <a:schemeClr val="bg1"/>
                </a:solidFill>
                <a:latin typeface="Times New Roman" panose="02020603050405020304" charset="0"/>
              </a:rPr>
              <a:t>1999</a:t>
            </a:r>
            <a:r>
              <a:rPr lang="zh-CN" altLang="en-US" sz="2500" b="1" dirty="0">
                <a:solidFill>
                  <a:schemeClr val="bg1"/>
                </a:solidFill>
                <a:latin typeface="Times New Roman" panose="02020603050405020304" charset="0"/>
              </a:rPr>
              <a:t>）</a:t>
            </a:r>
            <a:r>
              <a:rPr lang="en-US" altLang="zh-CN" sz="2500" b="1" dirty="0">
                <a:solidFill>
                  <a:schemeClr val="bg1"/>
                </a:solidFill>
                <a:latin typeface="Times New Roman" panose="02020603050405020304" charset="0"/>
              </a:rPr>
              <a:t>《</a:t>
            </a:r>
            <a:r>
              <a:rPr lang="zh-CN" altLang="en-US" sz="2500" b="1" dirty="0">
                <a:solidFill>
                  <a:schemeClr val="bg1"/>
                </a:solidFill>
                <a:latin typeface="Times New Roman" panose="02020603050405020304" charset="0"/>
              </a:rPr>
              <a:t>钱玄同文集（第三卷）</a:t>
            </a:r>
            <a:r>
              <a:rPr lang="en-US" altLang="zh-CN" sz="2500" b="1" dirty="0">
                <a:solidFill>
                  <a:schemeClr val="bg1"/>
                </a:solidFill>
                <a:latin typeface="Times New Roman" panose="02020603050405020304" charset="0"/>
              </a:rPr>
              <a:t>》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周有光（</a:t>
            </a:r>
            <a:r>
              <a:rPr lang="en-US" altLang="zh-CN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1961</a:t>
            </a:r>
            <a:r>
              <a:rPr lang="zh-CN" altLang="en-US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）</a:t>
            </a:r>
            <a:r>
              <a:rPr lang="en-US" altLang="zh-CN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《</a:t>
            </a:r>
            <a:r>
              <a:rPr lang="zh-CN" altLang="en-US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汉字改革概论</a:t>
            </a:r>
            <a:r>
              <a:rPr lang="en-US" altLang="zh-CN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》</a:t>
            </a:r>
            <a:r>
              <a:rPr lang="zh-CN" altLang="en-US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，文字改革出版社</a:t>
            </a:r>
            <a:endParaRPr lang="en-US" altLang="zh-CN" sz="2500" b="1" dirty="0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2500" b="1" dirty="0">
                <a:solidFill>
                  <a:schemeClr val="bg1"/>
                </a:solidFill>
                <a:latin typeface="Times New Roman" panose="02020603050405020304" charset="0"/>
              </a:rPr>
              <a:t>刘复、李家瑞（</a:t>
            </a:r>
            <a:r>
              <a:rPr lang="en-US" altLang="zh-CN" sz="2500" b="1" dirty="0">
                <a:solidFill>
                  <a:schemeClr val="bg1"/>
                </a:solidFill>
                <a:latin typeface="Times New Roman" panose="02020603050405020304" charset="0"/>
              </a:rPr>
              <a:t>1930/1957</a:t>
            </a:r>
            <a:r>
              <a:rPr lang="zh-CN" altLang="en-US" sz="2500" b="1" dirty="0">
                <a:solidFill>
                  <a:schemeClr val="bg1"/>
                </a:solidFill>
                <a:latin typeface="Times New Roman" panose="02020603050405020304" charset="0"/>
              </a:rPr>
              <a:t>）</a:t>
            </a:r>
            <a:r>
              <a:rPr lang="en-US" altLang="zh-CN" sz="2500" b="1" dirty="0">
                <a:solidFill>
                  <a:schemeClr val="bg1"/>
                </a:solidFill>
                <a:latin typeface="Times New Roman" panose="02020603050405020304" charset="0"/>
              </a:rPr>
              <a:t>《</a:t>
            </a:r>
            <a:r>
              <a:rPr lang="zh-CN" altLang="en-US" sz="2500" b="1" dirty="0">
                <a:solidFill>
                  <a:schemeClr val="bg1"/>
                </a:solidFill>
                <a:latin typeface="Times New Roman" panose="02020603050405020304" charset="0"/>
              </a:rPr>
              <a:t>宋元以来俗字谱</a:t>
            </a:r>
            <a:r>
              <a:rPr lang="en-US" altLang="zh-CN" sz="2500" b="1" dirty="0">
                <a:solidFill>
                  <a:schemeClr val="bg1"/>
                </a:solidFill>
                <a:latin typeface="Times New Roman" panose="02020603050405020304" charset="0"/>
              </a:rPr>
              <a:t>》</a:t>
            </a:r>
            <a:r>
              <a:rPr lang="zh-CN" altLang="en-US" sz="2500" b="1" dirty="0">
                <a:solidFill>
                  <a:schemeClr val="bg1"/>
                </a:solidFill>
                <a:latin typeface="Times New Roman" panose="02020603050405020304" charset="0"/>
              </a:rPr>
              <a:t>，文字改革出版社</a:t>
            </a:r>
            <a:endParaRPr lang="en-US" altLang="zh-CN" sz="2500" b="1" dirty="0">
              <a:solidFill>
                <a:schemeClr val="bg1"/>
              </a:solidFill>
              <a:latin typeface="Times New Roman" panose="02020603050405020304" charset="0"/>
            </a:endParaRPr>
          </a:p>
          <a:p>
            <a:pPr lvl="1">
              <a:buFont typeface="Wingdings" panose="05000000000000000000" charset="0"/>
              <a:buChar char="Ø"/>
            </a:pPr>
            <a:r>
              <a:rPr lang="en-US" altLang="zh-CN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[</a:t>
            </a:r>
            <a:r>
              <a:rPr lang="zh-CN" altLang="en-US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清</a:t>
            </a:r>
            <a:r>
              <a:rPr lang="en-US" altLang="zh-CN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]</a:t>
            </a:r>
            <a:r>
              <a:rPr lang="zh-CN" altLang="en-US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段玉裁，</a:t>
            </a:r>
            <a:r>
              <a:rPr lang="en-US" altLang="zh-CN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《</a:t>
            </a:r>
            <a:r>
              <a:rPr lang="zh-CN" altLang="en-US" sz="2500" b="1" dirty="0">
                <a:solidFill>
                  <a:schemeClr val="bg1"/>
                </a:solidFill>
                <a:latin typeface="Times New Roman" panose="02020603050405020304" charset="0"/>
              </a:rPr>
              <a:t>说文解字注</a:t>
            </a:r>
            <a:r>
              <a:rPr lang="en-US" altLang="zh-CN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》</a:t>
            </a:r>
            <a:r>
              <a:rPr lang="zh-CN" altLang="en-US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，上海古籍出版社影印版（</a:t>
            </a:r>
            <a:r>
              <a:rPr lang="en-US" altLang="zh-CN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1988</a:t>
            </a:r>
            <a:r>
              <a:rPr lang="zh-CN" altLang="en-US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）</a:t>
            </a:r>
            <a:endParaRPr lang="en-US" altLang="zh-CN" sz="2500" b="1" dirty="0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 lvl="1">
              <a:buFont typeface="Wingdings" panose="05000000000000000000" charset="0"/>
              <a:buChar char="Ø"/>
            </a:pPr>
            <a:r>
              <a:rPr lang="en-US" altLang="zh-CN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《</a:t>
            </a:r>
            <a:r>
              <a:rPr lang="zh-CN" altLang="en-US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史记</a:t>
            </a:r>
            <a:r>
              <a:rPr lang="en-US" altLang="zh-CN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》</a:t>
            </a:r>
            <a:r>
              <a:rPr lang="zh-CN" altLang="en-US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，中华书局点校版（</a:t>
            </a:r>
            <a:r>
              <a:rPr lang="en-US" altLang="zh-CN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1959</a:t>
            </a:r>
            <a:r>
              <a:rPr lang="zh-CN" altLang="en-US" sz="2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）</a:t>
            </a:r>
            <a:endParaRPr lang="en-US" altLang="zh-CN" sz="2500" b="1" dirty="0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4000" b="1" dirty="0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4000" b="1" dirty="0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4000" b="1" dirty="0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4000" b="1" dirty="0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4000" b="1" dirty="0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3600" b="1" dirty="0">
              <a:solidFill>
                <a:srgbClr val="C00000"/>
              </a:solidFill>
              <a:uFillTx/>
              <a:latin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747737" y="3361312"/>
            <a:ext cx="5083294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5400" b="1" spc="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2022</a:t>
            </a:r>
            <a:endParaRPr lang="en-US" altLang="zh-CN" sz="5400" b="1" spc="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36892" y="1432559"/>
            <a:ext cx="4241800" cy="173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 谢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甲骨文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874135" y="0"/>
            <a:ext cx="8317865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3" name="Picture 2" descr="C:\Users\Sun Shun\Desktop\Snap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088" y="288797"/>
            <a:ext cx="4026912" cy="656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Sun Shun\Desktop\Snap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272" y="275896"/>
            <a:ext cx="2872368" cy="658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甲骨文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4178935" y="899160"/>
            <a:ext cx="8013065" cy="595884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内容占位符 2"/>
          <p:cNvSpPr txBox="1"/>
          <p:nvPr/>
        </p:nvSpPr>
        <p:spPr>
          <a:xfrm>
            <a:off x="4292392" y="1188720"/>
            <a:ext cx="7320488" cy="272796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有祟，来艰。气，迄。沚，方国名。戒自：人名，方国首领人名。征于我东鄙。灾二邑。</a:t>
            </a:r>
          </a:p>
        </p:txBody>
      </p:sp>
      <p:pic>
        <p:nvPicPr>
          <p:cNvPr id="12" name="Picture 3" descr="C:\Users\Sun Shun\Desktop\Snap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57" y="4830846"/>
            <a:ext cx="11651966" cy="182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甲骨文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996055" y="472440"/>
            <a:ext cx="8013065" cy="595884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内容占位符 2"/>
          <p:cNvSpPr txBox="1"/>
          <p:nvPr/>
        </p:nvSpPr>
        <p:spPr>
          <a:xfrm>
            <a:off x="4200952" y="914400"/>
            <a:ext cx="3708608" cy="522732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4400" b="1" dirty="0">
                <a:solidFill>
                  <a:schemeClr val="bg1"/>
                </a:solidFill>
              </a:rPr>
              <a:t>癸卯卜</a:t>
            </a:r>
            <a:endParaRPr lang="en-US" altLang="zh-CN" sz="4400" b="1" dirty="0">
              <a:solidFill>
                <a:schemeClr val="bg1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今日雨？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4400" b="1" dirty="0">
                <a:solidFill>
                  <a:schemeClr val="bg1"/>
                </a:solidFill>
              </a:rPr>
              <a:t>其自西来雨？</a:t>
            </a:r>
            <a:endParaRPr lang="en-US" altLang="zh-CN" sz="4400" b="1" dirty="0">
              <a:solidFill>
                <a:schemeClr val="bg1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其自东来雨？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4400" b="1" dirty="0">
                <a:solidFill>
                  <a:schemeClr val="bg1"/>
                </a:solidFill>
              </a:rPr>
              <a:t>其自北来雨？</a:t>
            </a:r>
            <a:endParaRPr lang="en-US" altLang="zh-CN" sz="4400" b="1" dirty="0">
              <a:solidFill>
                <a:schemeClr val="bg1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其自南来雨？</a:t>
            </a:r>
          </a:p>
        </p:txBody>
      </p:sp>
      <p:pic>
        <p:nvPicPr>
          <p:cNvPr id="13" name="Picture 3" descr="C:\Users\lenovo\Desktop\新建位图图像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40968" y="0"/>
            <a:ext cx="4085272" cy="688340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甲骨文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672840" y="701040"/>
            <a:ext cx="8290560" cy="537972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39895" y="419735"/>
            <a:ext cx="7580630" cy="62604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58640" y="883921"/>
            <a:ext cx="7406640" cy="48767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chemeClr val="bg1"/>
                </a:solidFill>
              </a:rPr>
              <a:t>殷墟出土的有字甲骨估计在十万片以上，周原出土的有字甲骨也有近三百片。（刘翔 等，</a:t>
            </a:r>
            <a:r>
              <a:rPr lang="en-US" altLang="zh-CN" sz="3600" b="1" dirty="0">
                <a:solidFill>
                  <a:schemeClr val="bg1"/>
                </a:solidFill>
              </a:rPr>
              <a:t>2017:208</a:t>
            </a:r>
            <a:r>
              <a:rPr lang="zh-CN" altLang="en-US" sz="3600" b="1" dirty="0">
                <a:solidFill>
                  <a:schemeClr val="bg1"/>
                </a:solidFill>
              </a:rPr>
              <a:t>）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3600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3600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chemeClr val="bg1"/>
                </a:solidFill>
              </a:rPr>
              <a:t>甲骨文绝大多数是用刀刻出来的，也有少数是用毛笔蘸墨或朱砂书写的。（裘锡圭，</a:t>
            </a:r>
            <a:r>
              <a:rPr lang="en-US" altLang="zh-CN" sz="3600" b="1" dirty="0">
                <a:solidFill>
                  <a:schemeClr val="bg1"/>
                </a:solidFill>
              </a:rPr>
              <a:t>1988:41</a:t>
            </a:r>
            <a:r>
              <a:rPr lang="zh-CN" altLang="en-US" sz="3600" b="1" dirty="0">
                <a:solidFill>
                  <a:schemeClr val="bg1"/>
                </a:solidFill>
              </a:rPr>
              <a:t>）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3600" b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1481</Words>
  <Application>Microsoft Office PowerPoint</Application>
  <PresentationFormat>宽屏</PresentationFormat>
  <Paragraphs>201</Paragraphs>
  <Slides>57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5" baseType="lpstr">
      <vt:lpstr>等线</vt:lpstr>
      <vt:lpstr>宋体</vt:lpstr>
      <vt:lpstr>微软雅黑</vt:lpstr>
      <vt:lpstr>Arial</vt:lpstr>
      <vt:lpstr>Impact</vt:lpstr>
      <vt:lpstr>Times New Roman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</dc:title>
  <dc:creator>第一PPT</dc:creator>
  <cp:keywords>www.1ppt.com</cp:keywords>
  <dc:description>www.1ppt.com</dc:description>
  <cp:lastModifiedBy>Sun Shun</cp:lastModifiedBy>
  <cp:revision>2003</cp:revision>
  <dcterms:created xsi:type="dcterms:W3CDTF">2017-07-07T15:43:00Z</dcterms:created>
  <dcterms:modified xsi:type="dcterms:W3CDTF">2022-03-02T01:50:29Z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